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3" r:id="rId1"/>
    <p:sldMasterId id="2147483660" r:id="rId2"/>
  </p:sldMasterIdLst>
  <p:notesMasterIdLst>
    <p:notesMasterId r:id="rId20"/>
  </p:notesMasterIdLst>
  <p:handoutMasterIdLst>
    <p:handoutMasterId r:id="rId21"/>
  </p:handoutMasterIdLst>
  <p:sldIdLst>
    <p:sldId id="361" r:id="rId3"/>
    <p:sldId id="259" r:id="rId4"/>
    <p:sldId id="392" r:id="rId5"/>
    <p:sldId id="379" r:id="rId6"/>
    <p:sldId id="390" r:id="rId7"/>
    <p:sldId id="292" r:id="rId8"/>
    <p:sldId id="382" r:id="rId9"/>
    <p:sldId id="381" r:id="rId10"/>
    <p:sldId id="386" r:id="rId11"/>
    <p:sldId id="383" r:id="rId12"/>
    <p:sldId id="384" r:id="rId13"/>
    <p:sldId id="389" r:id="rId14"/>
    <p:sldId id="388" r:id="rId15"/>
    <p:sldId id="385" r:id="rId16"/>
    <p:sldId id="364" r:id="rId17"/>
    <p:sldId id="387" r:id="rId18"/>
    <p:sldId id="391" r:id="rId19"/>
  </p:sldIdLst>
  <p:sldSz cx="9144000" cy="5143500" type="screen16x9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0803"/>
    <a:srgbClr val="090B05"/>
    <a:srgbClr val="543522"/>
    <a:srgbClr val="AAAAA0"/>
    <a:srgbClr val="432311"/>
    <a:srgbClr val="002A3A"/>
    <a:srgbClr val="5BC2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1DAD695-7150-4372-820A-28FF3C8476BA}" v="1" dt="2023-07-24T04:38:18.455"/>
  </p1510:revLst>
</p1510:revInfo>
</file>

<file path=ppt/tableStyles.xml><?xml version="1.0" encoding="utf-8"?>
<a:tblStyleLst xmlns:a="http://schemas.openxmlformats.org/drawingml/2006/main" def="{F5AB1C69-6EDB-4FF4-983F-18BD219EF322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, Minh Quy" userId="S::minhquy.le@abbott.com::563cd6f7-e8e2-4f20-bb96-f8c144c0b2aa" providerId="AD" clId="Web-{B1DAD695-7150-4372-820A-28FF3C8476BA}"/>
    <pc:docChg chg="delSld">
      <pc:chgData name="Le, Minh Quy" userId="S::minhquy.le@abbott.com::563cd6f7-e8e2-4f20-bb96-f8c144c0b2aa" providerId="AD" clId="Web-{B1DAD695-7150-4372-820A-28FF3C8476BA}" dt="2023-07-24T04:38:18.455" v="0"/>
      <pc:docMkLst>
        <pc:docMk/>
      </pc:docMkLst>
      <pc:sldChg chg="del">
        <pc:chgData name="Le, Minh Quy" userId="S::minhquy.le@abbott.com::563cd6f7-e8e2-4f20-bb96-f8c144c0b2aa" providerId="AD" clId="Web-{B1DAD695-7150-4372-820A-28FF3C8476BA}" dt="2023-07-24T04:38:18.455" v="0"/>
        <pc:sldMkLst>
          <pc:docMk/>
          <pc:sldMk cId="3325689494" sldId="380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7B_10B171A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7E_F2D5C0298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7D_6AB7D173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82_213995EE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7F_61268B88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80_5D12AC81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85_25F4F5BE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84_78557C97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7B_10B171A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7B_10B171A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7B_10B171A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7B_10B171A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7B_10B171A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7B_10B171A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7B_10B171A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7E_F2D5C02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Contribution</a:t>
            </a:r>
          </a:p>
        </c:rich>
      </c:tx>
      <c:layout>
        <c:manualLayout>
          <c:xMode val="edge"/>
          <c:yMode val="edge"/>
          <c:x val="0.27168327744272253"/>
          <c:y val="3.57204634659818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Purchase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029-4ADF-995A-AB622854BDFD}"/>
              </c:ext>
            </c:extLst>
          </c:dPt>
          <c:dPt>
            <c:idx val="1"/>
            <c:bubble3D val="0"/>
            <c:spPr>
              <a:solidFill>
                <a:schemeClr val="accent3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029-4ADF-995A-AB622854BDFD}"/>
              </c:ext>
            </c:extLst>
          </c:dPt>
          <c:dPt>
            <c:idx val="2"/>
            <c:bubble3D val="0"/>
            <c:spPr>
              <a:solidFill>
                <a:schemeClr val="accent3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029-4ADF-995A-AB622854BDFD}"/>
              </c:ext>
            </c:extLst>
          </c:dPt>
          <c:dPt>
            <c:idx val="3"/>
            <c:bubble3D val="0"/>
            <c:spPr>
              <a:solidFill>
                <a:schemeClr val="accent3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A029-4ADF-995A-AB622854BDFD}"/>
              </c:ext>
            </c:extLst>
          </c:dPt>
          <c:dLbls>
            <c:dLbl>
              <c:idx val="0"/>
              <c:layout>
                <c:manualLayout>
                  <c:x val="-0.12663727552267845"/>
                  <c:y val="-9.6966045574872119E-3"/>
                </c:manualLayout>
              </c:layout>
              <c:tx>
                <c:rich>
                  <a:bodyPr/>
                  <a:lstStyle/>
                  <a:p>
                    <a:fld id="{92F7455B-A04A-449A-85E0-FF1FC3312DBF}" type="PERCENTAGE">
                      <a:rPr lang="en-US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A029-4ADF-995A-AB622854BDFD}"/>
                </c:ext>
              </c:extLst>
            </c:dLbl>
            <c:dLbl>
              <c:idx val="1"/>
              <c:layout>
                <c:manualLayout>
                  <c:x val="0.1424838619236746"/>
                  <c:y val="1.0072355179314593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029-4ADF-995A-AB622854BD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Customer1</c:v>
                </c:pt>
                <c:pt idx="1">
                  <c:v>Customer2</c:v>
                </c:pt>
                <c:pt idx="2">
                  <c:v>Customer3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50.5</c:v>
                </c:pt>
                <c:pt idx="1">
                  <c:v>37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029-4ADF-995A-AB622854BDF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3890697198629038"/>
          <c:y val="4.16707620506443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Population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6C7-4597-9902-0B2103F42573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6C7-4597-9902-0B2103F42573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6C7-4597-9902-0B2103F42573}"/>
              </c:ext>
            </c:extLst>
          </c:dPt>
          <c:dLbls>
            <c:dLbl>
              <c:idx val="0"/>
              <c:layout>
                <c:manualLayout>
                  <c:x val="6.7259219401020698E-2"/>
                  <c:y val="-0.10260500420161958"/>
                </c:manualLayout>
              </c:layout>
              <c:tx>
                <c:rich>
                  <a:bodyPr/>
                  <a:lstStyle/>
                  <a:p>
                    <a:fld id="{73FE67FA-BCEC-435E-BCEC-AF7FA0ACB9A9}" type="PERCENTAGE">
                      <a:rPr lang="en-US" smtClean="0"/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56C7-4597-9902-0B2103F42573}"/>
                </c:ext>
              </c:extLst>
            </c:dLbl>
            <c:dLbl>
              <c:idx val="1"/>
              <c:layout>
                <c:manualLayout>
                  <c:x val="8.6900934200865448E-3"/>
                  <c:y val="3.21922029042806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/>
                      <a:t>14.7%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053972628797306"/>
                      <c:h val="0.13324262748056026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56C7-4597-9902-0B2103F42573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0.3%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56C7-4597-9902-0B2103F4257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Customer1</c:v>
                </c:pt>
                <c:pt idx="1">
                  <c:v>Customer2</c:v>
                </c:pt>
                <c:pt idx="2">
                  <c:v>Customer3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27541</c:v>
                </c:pt>
                <c:pt idx="1">
                  <c:v>4661</c:v>
                </c:pt>
                <c:pt idx="2">
                  <c:v>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6C7-4597-9902-0B2103F42573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Contribution</a:t>
            </a:r>
          </a:p>
        </c:rich>
      </c:tx>
      <c:layout>
        <c:manualLayout>
          <c:xMode val="edge"/>
          <c:yMode val="edge"/>
          <c:x val="0.27168327744272253"/>
          <c:y val="3.57204634659818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Contribution</a:t>
            </a:r>
          </a:p>
        </c:rich>
      </c:tx>
      <c:layout>
        <c:manualLayout>
          <c:xMode val="edge"/>
          <c:yMode val="edge"/>
          <c:x val="0.27168327744272253"/>
          <c:y val="3.57204634659818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Contribution</a:t>
            </a:r>
          </a:p>
        </c:rich>
      </c:tx>
      <c:layout>
        <c:manualLayout>
          <c:xMode val="edge"/>
          <c:yMode val="edge"/>
          <c:x val="0.27168327744272253"/>
          <c:y val="3.57204634659818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Contribution</a:t>
            </a:r>
          </a:p>
        </c:rich>
      </c:tx>
      <c:layout>
        <c:manualLayout>
          <c:xMode val="edge"/>
          <c:yMode val="edge"/>
          <c:x val="0.27168327744272253"/>
          <c:y val="3.57204634659818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Contribution</a:t>
            </a:r>
          </a:p>
        </c:rich>
      </c:tx>
      <c:layout>
        <c:manualLayout>
          <c:xMode val="edge"/>
          <c:yMode val="edge"/>
          <c:x val="0.27168327744272253"/>
          <c:y val="3.57204634659818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Contribution</a:t>
            </a:r>
          </a:p>
        </c:rich>
      </c:tx>
      <c:layout>
        <c:manualLayout>
          <c:xMode val="edge"/>
          <c:yMode val="edge"/>
          <c:x val="0.27168327744272253"/>
          <c:y val="3.57204634659818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33890697198629038"/>
          <c:y val="4.167076205064435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Population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BB3-4C22-8562-C44D106E98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BB3-4C22-8562-C44D106E98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BB3-4C22-8562-C44D106E9802}"/>
              </c:ext>
            </c:extLst>
          </c:dPt>
          <c:dLbls>
            <c:dLbl>
              <c:idx val="0"/>
              <c:layout>
                <c:manualLayout>
                  <c:x val="6.7259219401020698E-2"/>
                  <c:y val="-0.10260500420161958"/>
                </c:manualLayout>
              </c:layout>
              <c:tx>
                <c:rich>
                  <a:bodyPr/>
                  <a:lstStyle/>
                  <a:p>
                    <a:fld id="{73FE67FA-BCEC-435E-BCEC-AF7FA0ACB9A9}" type="PERCENTAGE">
                      <a:rPr lang="en-US" smtClean="0"/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BB3-4C22-8562-C44D106E9802}"/>
                </c:ext>
              </c:extLst>
            </c:dLbl>
            <c:dLbl>
              <c:idx val="1"/>
              <c:layout>
                <c:manualLayout>
                  <c:x val="8.6900934200865448E-3"/>
                  <c:y val="3.219220290428066E-2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/>
                      <a:t>14.7%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7053972628797306"/>
                      <c:h val="0.13324262748056026"/>
                    </c:manualLayout>
                  </c15:layout>
                  <c15:showDataLabelsRange val="0"/>
                </c:ext>
                <c:ext xmlns:c16="http://schemas.microsoft.com/office/drawing/2014/chart" uri="{C3380CC4-5D6E-409C-BE32-E72D297353CC}">
                  <c16:uniqueId val="{00000003-CBB3-4C22-8562-C44D106E980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r>
                      <a:rPr lang="en-US"/>
                      <a:t>0.3%</a:t>
                    </a:r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CBB3-4C22-8562-C44D106E98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Sheet1!$A$2:$A$4</c:f>
              <c:strCache>
                <c:ptCount val="3"/>
                <c:pt idx="0">
                  <c:v>Customer1</c:v>
                </c:pt>
                <c:pt idx="1">
                  <c:v>Customer2</c:v>
                </c:pt>
                <c:pt idx="2">
                  <c:v>Customer3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27541</c:v>
                </c:pt>
                <c:pt idx="1">
                  <c:v>4661</c:v>
                </c:pt>
                <c:pt idx="2">
                  <c:v>109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BB3-4C22-8562-C44D106E980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Contribution</a:t>
            </a:r>
          </a:p>
        </c:rich>
      </c:tx>
      <c:layout>
        <c:manualLayout>
          <c:xMode val="edge"/>
          <c:yMode val="edge"/>
          <c:x val="0.27168327744272253"/>
          <c:y val="3.57204634659818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Contribution</a:t>
            </a:r>
          </a:p>
        </c:rich>
      </c:tx>
      <c:layout>
        <c:manualLayout>
          <c:xMode val="edge"/>
          <c:yMode val="edge"/>
          <c:x val="0.27168327744272253"/>
          <c:y val="3.57204634659818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Contribution</a:t>
            </a:r>
          </a:p>
        </c:rich>
      </c:tx>
      <c:layout>
        <c:manualLayout>
          <c:xMode val="edge"/>
          <c:yMode val="edge"/>
          <c:x val="0.27168327744272253"/>
          <c:y val="3.57204634659818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Contribution</a:t>
            </a:r>
          </a:p>
        </c:rich>
      </c:tx>
      <c:layout>
        <c:manualLayout>
          <c:xMode val="edge"/>
          <c:yMode val="edge"/>
          <c:x val="0.27168327744272253"/>
          <c:y val="3.57204634659818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Contribution</a:t>
            </a:r>
          </a:p>
        </c:rich>
      </c:tx>
      <c:layout>
        <c:manualLayout>
          <c:xMode val="edge"/>
          <c:yMode val="edge"/>
          <c:x val="0.27168327744272253"/>
          <c:y val="3.57204634659818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Contribution</a:t>
            </a:r>
          </a:p>
        </c:rich>
      </c:tx>
      <c:layout>
        <c:manualLayout>
          <c:xMode val="edge"/>
          <c:yMode val="edge"/>
          <c:x val="0.27168327744272253"/>
          <c:y val="3.57204634659818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dLbls>
          <c:showLegendKey val="0"/>
          <c:showVal val="0"/>
          <c:showCatName val="0"/>
          <c:showSerName val="0"/>
          <c:showPercent val="1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Sales Contribution</a:t>
            </a:r>
          </a:p>
        </c:rich>
      </c:tx>
      <c:layout>
        <c:manualLayout>
          <c:xMode val="edge"/>
          <c:yMode val="edge"/>
          <c:x val="0.27168327744272253"/>
          <c:y val="3.57204634659818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Purchase</c:v>
                </c:pt>
              </c:strCache>
            </c:strRef>
          </c:tx>
          <c:dPt>
            <c:idx val="0"/>
            <c:bubble3D val="0"/>
            <c:spPr>
              <a:solidFill>
                <a:schemeClr val="accent3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668-4BA4-B08C-002FDF5BE5DD}"/>
              </c:ext>
            </c:extLst>
          </c:dPt>
          <c:dPt>
            <c:idx val="1"/>
            <c:bubble3D val="0"/>
            <c:spPr>
              <a:solidFill>
                <a:schemeClr val="accent3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668-4BA4-B08C-002FDF5BE5DD}"/>
              </c:ext>
            </c:extLst>
          </c:dPt>
          <c:dPt>
            <c:idx val="2"/>
            <c:bubble3D val="0"/>
            <c:spPr>
              <a:solidFill>
                <a:schemeClr val="accent3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668-4BA4-B08C-002FDF5BE5DD}"/>
              </c:ext>
            </c:extLst>
          </c:dPt>
          <c:dPt>
            <c:idx val="3"/>
            <c:bubble3D val="0"/>
            <c:spPr>
              <a:solidFill>
                <a:schemeClr val="accent3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668-4BA4-B08C-002FDF5BE5DD}"/>
              </c:ext>
            </c:extLst>
          </c:dPt>
          <c:dLbls>
            <c:dLbl>
              <c:idx val="0"/>
              <c:layout>
                <c:manualLayout>
                  <c:x val="-0.12663727552267845"/>
                  <c:y val="-9.6966045574872119E-3"/>
                </c:manualLayout>
              </c:layout>
              <c:tx>
                <c:rich>
                  <a:bodyPr/>
                  <a:lstStyle/>
                  <a:p>
                    <a:fld id="{92F7455B-A04A-449A-85E0-FF1FC3312DBF}" type="PERCENTAGE">
                      <a:rPr lang="en-US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rPr>
                      <a:pPr/>
                      <a:t>[PERCENTAGE]</a:t>
                    </a:fld>
                    <a:endParaRPr lang="en-US"/>
                  </a:p>
                </c:rich>
              </c:tx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668-4BA4-B08C-002FDF5BE5DD}"/>
                </c:ext>
              </c:extLst>
            </c:dLbl>
            <c:dLbl>
              <c:idx val="1"/>
              <c:layout>
                <c:manualLayout>
                  <c:x val="0.1424838619236746"/>
                  <c:y val="1.0072355179314593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668-4BA4-B08C-002FDF5BE5D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accent1">
                        <a:lumMod val="40000"/>
                        <a:lumOff val="6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Customer1</c:v>
                </c:pt>
                <c:pt idx="1">
                  <c:v>Customer2</c:v>
                </c:pt>
                <c:pt idx="2">
                  <c:v>Customer3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50.5</c:v>
                </c:pt>
                <c:pt idx="1">
                  <c:v>37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668-4BA4-B08C-002FDF5BE5DD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7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8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9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A2CA8-92D6-47CF-85D6-1F0532C1E387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5A89C9-4676-4DF6-A308-B82F637C7B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9955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FB7AB40-F860-4E32-9C26-3A6684532969}" type="datetimeFigureOut">
              <a:rPr lang="en-US" smtClean="0"/>
              <a:t>7/23/2023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DE1EEE18-8F3D-4CB3-B090-6249C20A5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120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ayout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02920" y="2330054"/>
            <a:ext cx="8138160" cy="1234440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4400" b="0" cap="none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2919" y="1749981"/>
            <a:ext cx="8138159" cy="480060"/>
          </a:xfrm>
          <a:prstGeom prst="rect">
            <a:avLst/>
          </a:prstGeom>
        </p:spPr>
        <p:txBody>
          <a:bodyPr rIns="0" bIns="0" anchor="b" anchorCtr="0"/>
          <a:lstStyle>
            <a:lvl1pPr marL="0" indent="0" algn="l">
              <a:lnSpc>
                <a:spcPct val="100000"/>
              </a:lnSpc>
              <a:buNone/>
              <a:defRPr sz="1800" b="1" cap="all" spc="150" baseline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2920" y="3701654"/>
            <a:ext cx="4846320" cy="480060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Day |  Month |  YY</a:t>
            </a:r>
          </a:p>
        </p:txBody>
      </p:sp>
      <p:pic>
        <p:nvPicPr>
          <p:cNvPr id="7" name="Picture 6" descr="A_symbol_wordm_below_w_rgb-0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7472" y="137160"/>
            <a:ext cx="1188720" cy="1302056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C079E7-0338-4425-842D-F75F238C7B2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6159" y="204186"/>
            <a:ext cx="3092450" cy="322263"/>
          </a:xfrm>
          <a:prstGeom prst="rect">
            <a:avLst/>
          </a:prstGeom>
        </p:spPr>
        <p:txBody>
          <a:bodyPr anchor="ctr"/>
          <a:lstStyle>
            <a:lvl1pPr algn="r">
              <a:defRPr sz="1400" b="1" cap="all" spc="15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DESCRIPTOR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197EC8-C922-4828-9D91-7C32200121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3426" t="90667"/>
          <a:stretch/>
        </p:blipFill>
        <p:spPr>
          <a:xfrm>
            <a:off x="6714066" y="4663440"/>
            <a:ext cx="2429933" cy="48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050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R) Alternate Half-content &amp; imag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314969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6D962-A904-455A-9FF2-A3FC930F678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marR="0" lvl="0" indent="0" defTabSz="457200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 noProof="0"/>
              <a:t>Proprietary and confidential — do not distribute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BCE9EE84-6D78-4EA7-A0BA-54294DAD63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8716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2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213A971-0458-449E-8A05-022FFCDC03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9033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B5BC7F6D-6A69-4462-AC94-59D2440E9F6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28714" y="1619968"/>
            <a:ext cx="3817301" cy="3045695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472142-9030-4D6C-97F4-45DE14677A54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B40681BB-949D-46CC-877C-8A5610606146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DA0D4E-7EDB-48EB-84FE-97427D23E098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47595-4682-4458-90B4-3B41AB4AD26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6C9A66E-848E-4F07-ACD0-C1A6FBA79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888" y="569594"/>
            <a:ext cx="3822192" cy="3905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157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L) Half-content &amp; 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EBBC6B44-1A66-4C17-802D-CD6F3BEB84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  <a:effectLst/>
        </p:spPr>
        <p:txBody>
          <a:bodyPr lIns="365760" rIns="365760" anchor="ctr" anchorCtr="1"/>
          <a:lstStyle>
            <a:lvl1pPr marL="4572000" indent="0" algn="ctr">
              <a:tabLst/>
              <a:defRPr sz="1800" b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Insert an image or chart 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1DA9A41A-6EE1-49F5-AFE9-BA3D27BD93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2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9429E2A8-8B6B-4260-8142-907D2399D5E5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19" y="1411940"/>
            <a:ext cx="3822191" cy="3251499"/>
          </a:xfrm>
        </p:spPr>
        <p:txBody>
          <a:bodyPr>
            <a:noAutofit/>
          </a:bodyPr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4A3F13-6469-4EDE-A1FA-85533224CAC7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3AD3F733-D3CB-484B-BE29-D7E5AD841DF7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896AC3-17ED-4F3A-926F-0CBB74BCC0C2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81A6C-CD17-4754-B1FF-95C74818637D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5F4A6C-8AE3-4152-99AE-E03A5D820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3822190" cy="3905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5574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R) Half-content &amp; 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EBBC6B44-1A66-4C17-802D-CD6F3BEB84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  <a:effectLst/>
        </p:spPr>
        <p:txBody>
          <a:bodyPr lIns="914400" rIns="914400" anchor="ctr" anchorCtr="0"/>
          <a:lstStyle>
            <a:lvl1pPr marL="9525" indent="0" algn="l">
              <a:tabLst/>
              <a:defRPr sz="1800" b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Insert an image or chart 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1E655C6-6C55-4BCE-A907-B7048CE6FF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651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2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15B48ECC-C9D4-4D04-9E63-711B66A66FE4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826509" y="1411940"/>
            <a:ext cx="3822191" cy="3251499"/>
          </a:xfrm>
        </p:spPr>
        <p:txBody>
          <a:bodyPr>
            <a:noAutofit/>
          </a:bodyPr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8742A0-9C45-4F2E-884A-93B913551559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1CE43632-F7E3-4186-A83A-C7778A3BD8FC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C64BB9-184F-4CBA-8ABD-8C03E838B14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F75F46-13EA-42A4-8D31-B5CA199971A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FB03E0B-4E9C-4531-9066-427F17888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509" y="569594"/>
            <a:ext cx="3814570" cy="3905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1681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FC1646B-E15A-4F90-9777-95E6C931F3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2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DB9319-E9A4-40E6-8F6A-3175A156F089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2FFC5FE-B683-459A-A3F6-9CD9993CD764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396F93-7A37-4EFE-8616-F75BDFD2880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209BC9-EC62-484F-B616-804933BA2C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03A40F-9EB4-4B99-8219-6EB51F497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81514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569FA5-28BF-42D5-9905-1AAE3D825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1106A-9EE9-4754-8D55-AC8E922A7BFB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0F0874-4924-4BD3-A7F1-89C99C045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5DB609-0129-42AC-ADD0-794B74A4E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7013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with Solid Background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1371600" y="1508760"/>
            <a:ext cx="6858000" cy="2674620"/>
          </a:xfrm>
          <a:prstGeom prst="rect">
            <a:avLst/>
          </a:prstGeom>
        </p:spPr>
        <p:txBody>
          <a:bodyPr/>
          <a:lstStyle>
            <a:lvl1pPr algn="l">
              <a:lnSpc>
                <a:spcPct val="100000"/>
              </a:lnSpc>
              <a:defRPr sz="2400" b="0">
                <a:solidFill>
                  <a:schemeClr val="tx1"/>
                </a:solidFill>
                <a:latin typeface="+mj-lt"/>
              </a:defRPr>
            </a:lvl1pPr>
            <a:lvl2pPr marL="1371600" indent="-228600" algn="l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–"/>
              <a:defRPr sz="180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/>
              <a:t>Click to edit quote text</a:t>
            </a:r>
          </a:p>
          <a:p>
            <a:pPr lvl="1"/>
            <a:r>
              <a:rPr lang="en-US"/>
              <a:t>Second level for attribution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90A891-18A8-4522-BDC9-4BB646DCD41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1CEA17E-969C-4348-9FBA-BD8547B18A85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D2483-A200-4B73-B5E1-9A82D645179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2EA3DC-55BD-4045-86AF-40C21C5CE02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6076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502920" y="2331719"/>
            <a:ext cx="8138160" cy="1234440"/>
          </a:xfrm>
          <a:prstGeom prst="rect">
            <a:avLst/>
          </a:prstGeom>
        </p:spPr>
        <p:txBody>
          <a:bodyPr wrap="square" rIns="0" bIns="0" anchor="t">
            <a:noAutofit/>
          </a:bodyPr>
          <a:lstStyle>
            <a:lvl1pPr algn="l">
              <a:lnSpc>
                <a:spcPct val="80000"/>
              </a:lnSpc>
              <a:defRPr sz="4400" b="0" cap="none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502920" y="1748790"/>
            <a:ext cx="8138160" cy="480060"/>
          </a:xfrm>
          <a:prstGeom prst="rect">
            <a:avLst/>
          </a:prstGeom>
        </p:spPr>
        <p:txBody>
          <a:bodyPr rIns="0" bIns="0" anchor="b"/>
          <a:lstStyle>
            <a:lvl1pPr marL="0" indent="0">
              <a:lnSpc>
                <a:spcPct val="100000"/>
              </a:lnSpc>
              <a:buNone/>
              <a:defRPr sz="1800" b="1" cap="all" spc="150" baseline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C33C9-3E62-43BC-B2AB-1BFB7FB90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82CA9-8A2B-4E93-9BDD-045B9FE342F1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D7D6F-EA2F-42EE-8A00-A93620DBA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BE20E-7E29-4CA1-B203-8FAE020B9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433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_symbol_wordm_below_w_rgb-01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7441" y="1206347"/>
            <a:ext cx="2509119" cy="273080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2FBA41C-7808-4C13-AEDC-0344FD764F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1523"/>
          <a:stretch/>
        </p:blipFill>
        <p:spPr>
          <a:xfrm>
            <a:off x="0" y="4707466"/>
            <a:ext cx="9144000" cy="43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395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 LTTF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BE25BFE-C141-9744-B07B-AF2EDC4463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0642" y="939843"/>
            <a:ext cx="3782715" cy="32638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2E98F5-F2FB-4D98-8BB4-B2E847308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1523"/>
          <a:stretch/>
        </p:blipFill>
        <p:spPr>
          <a:xfrm>
            <a:off x="0" y="4707466"/>
            <a:ext cx="9144000" cy="43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00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Alternat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02919" y="2330054"/>
            <a:ext cx="8138161" cy="1234440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4400" b="0" cap="none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2919" y="1749981"/>
            <a:ext cx="8138161" cy="480060"/>
          </a:xfrm>
          <a:prstGeom prst="rect">
            <a:avLst/>
          </a:prstGeom>
        </p:spPr>
        <p:txBody>
          <a:bodyPr rIns="0" bIns="0" anchor="b" anchorCtr="0"/>
          <a:lstStyle>
            <a:lvl1pPr marL="0" indent="0" algn="l">
              <a:lnSpc>
                <a:spcPct val="100000"/>
              </a:lnSpc>
              <a:buNone/>
              <a:defRPr sz="1800" b="1" cap="all" spc="150" baseline="0">
                <a:solidFill>
                  <a:schemeClr val="accent3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2920" y="3701654"/>
            <a:ext cx="4846320" cy="480060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Day |  Month |  YY</a:t>
            </a:r>
          </a:p>
        </p:txBody>
      </p:sp>
      <p:pic>
        <p:nvPicPr>
          <p:cNvPr id="6" name="Picture 5" descr="A_symbol_wordm_below_w_rgb-01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869" y="114301"/>
            <a:ext cx="1371600" cy="112177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650" y="65675"/>
            <a:ext cx="1335866" cy="145239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D53E9EB-5140-4B45-9E48-1E649703FDFB}"/>
              </a:ext>
            </a:extLst>
          </p:cNvPr>
          <p:cNvSpPr/>
          <p:nvPr userDrawn="1"/>
        </p:nvSpPr>
        <p:spPr>
          <a:xfrm>
            <a:off x="8124825" y="4781550"/>
            <a:ext cx="381000" cy="266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3C35E6-2B15-4EB5-922F-EF2D3E35F7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66159" y="204186"/>
            <a:ext cx="3092450" cy="322263"/>
          </a:xfrm>
          <a:prstGeom prst="rect">
            <a:avLst/>
          </a:prstGeom>
        </p:spPr>
        <p:txBody>
          <a:bodyPr anchor="ctr"/>
          <a:lstStyle>
            <a:lvl1pPr algn="r">
              <a:defRPr sz="1400" b="1" cap="all" spc="15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OPTIONAL DESCRIPTOR</a:t>
            </a:r>
          </a:p>
        </p:txBody>
      </p:sp>
    </p:spTree>
    <p:extLst>
      <p:ext uri="{BB962C8B-B14F-4D97-AF65-F5344CB8AC3E}">
        <p14:creationId xmlns:p14="http://schemas.microsoft.com/office/powerpoint/2010/main" val="615865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ayout Option 02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D49603-DC2C-4580-B270-6564EB3DA2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2130" t="92346"/>
          <a:stretch/>
        </p:blipFill>
        <p:spPr>
          <a:xfrm>
            <a:off x="7509932" y="4749800"/>
            <a:ext cx="1634067" cy="3937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02919" y="1383030"/>
            <a:ext cx="8138161" cy="1234440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4400" b="0" cap="none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2919" y="800100"/>
            <a:ext cx="8138161" cy="480060"/>
          </a:xfrm>
          <a:prstGeom prst="rect">
            <a:avLst/>
          </a:prstGeom>
        </p:spPr>
        <p:txBody>
          <a:bodyPr rIns="0" bIns="0" anchor="b" anchorCtr="0"/>
          <a:lstStyle>
            <a:lvl1pPr marL="0" indent="0" algn="l">
              <a:lnSpc>
                <a:spcPct val="100000"/>
              </a:lnSpc>
              <a:buNone/>
              <a:defRPr sz="1800" b="1" cap="all" spc="150" baseline="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2920" y="2743200"/>
            <a:ext cx="4846320" cy="480060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Day |  Month |  YY</a:t>
            </a:r>
          </a:p>
        </p:txBody>
      </p:sp>
      <p:pic>
        <p:nvPicPr>
          <p:cNvPr id="8" name="Picture 7" descr="A_symbol_wordm_below_w_rgb-01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6232" y="3714751"/>
            <a:ext cx="1190552" cy="130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322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02 Alternat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502919" y="1383030"/>
            <a:ext cx="8138161" cy="1234440"/>
          </a:xfrm>
          <a:prstGeom prst="rect">
            <a:avLst/>
          </a:prstGeom>
        </p:spPr>
        <p:txBody>
          <a:bodyPr/>
          <a:lstStyle>
            <a:lvl1pPr algn="l">
              <a:lnSpc>
                <a:spcPct val="90000"/>
              </a:lnSpc>
              <a:defRPr sz="4400" b="0" cap="none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502919" y="800100"/>
            <a:ext cx="8138161" cy="480060"/>
          </a:xfrm>
          <a:prstGeom prst="rect">
            <a:avLst/>
          </a:prstGeom>
        </p:spPr>
        <p:txBody>
          <a:bodyPr rIns="0" bIns="0" anchor="b" anchorCtr="0"/>
          <a:lstStyle>
            <a:lvl1pPr marL="0" indent="0" algn="l">
              <a:lnSpc>
                <a:spcPct val="100000"/>
              </a:lnSpc>
              <a:buNone/>
              <a:defRPr sz="1800" b="1" cap="all" spc="150" baseline="0">
                <a:solidFill>
                  <a:schemeClr val="accent3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502920" y="2743200"/>
            <a:ext cx="4846320" cy="480060"/>
          </a:xfrm>
          <a:prstGeom prst="rect">
            <a:avLst/>
          </a:prstGeom>
        </p:spPr>
        <p:txBody>
          <a:bodyPr/>
          <a:lstStyle>
            <a:lvl1pPr>
              <a:defRPr sz="1400" b="0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Day |  Month |  YY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3A8187-9AE6-45F6-AFB2-E9605D2CADAC}"/>
              </a:ext>
            </a:extLst>
          </p:cNvPr>
          <p:cNvSpPr/>
          <p:nvPr userDrawn="1"/>
        </p:nvSpPr>
        <p:spPr>
          <a:xfrm>
            <a:off x="8039100" y="4600575"/>
            <a:ext cx="466725" cy="4873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382" y="3635530"/>
            <a:ext cx="1335866" cy="145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0175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16D6E74-3911-4251-9210-E9AF0CB465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5" name="Content Placeholder 9">
            <a:extLst>
              <a:ext uri="{FF2B5EF4-FFF2-40B4-BE49-F238E27FC236}">
                <a16:creationId xmlns:a16="http://schemas.microsoft.com/office/drawing/2014/main" id="{DCEC16E3-E9C3-470B-B2C9-CBD23EA9860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" y="1487804"/>
            <a:ext cx="8145780" cy="3174922"/>
          </a:xfrm>
        </p:spPr>
        <p:txBody>
          <a:bodyPr/>
          <a:lstStyle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5D5EEAD8-45FF-4137-A993-0E3B0A63B7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38" y="1097279"/>
            <a:ext cx="814546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CALIBRI 18PT BOLD, ABBOTT PRIMARY BLUE 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3C5701-9156-47F4-A33D-AF37EE224322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5FC638A-4E6B-47AE-A2BE-E9B0878B9FF6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FE33D3-C8D4-4BD2-A6EC-6B3CA6D4355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DCCC1-DDB9-433B-930E-34335D7A95C2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71AC8FB-4719-4A69-A077-3CF470224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5560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on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78F9584-625D-462B-8192-C99B9E91AB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0F6E8C1B-F140-45B9-ADF1-1C3C6570114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18" y="1097279"/>
            <a:ext cx="8145781" cy="3566159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0EBCC6-C467-4159-890C-690F9EEA61D2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CEB66928-25AF-44A4-BD48-7C2937ECD896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F80003-1F57-490C-AA6C-FF6FFD2775D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F3B53-79F9-4FDB-97B4-E0FB8170758B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312B49-92DF-4085-AB7B-4D787E9EA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22733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_CALIBRI SUBHEAD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2367392-CE3F-4A36-802E-43D377135A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1097279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18PT, BOLD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84001D6-32AA-4130-AA76-37D05FF0EF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3460" y="1097279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18PT, BOLD</a:t>
            </a:r>
          </a:p>
        </p:txBody>
      </p:sp>
      <p:sp>
        <p:nvSpPr>
          <p:cNvPr id="18" name="Content Placeholder 14">
            <a:extLst>
              <a:ext uri="{FF2B5EF4-FFF2-40B4-BE49-F238E27FC236}">
                <a16:creationId xmlns:a16="http://schemas.microsoft.com/office/drawing/2014/main" id="{1F77A952-6CFD-4B10-A39C-FBF9CCB45B5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02919" y="1487804"/>
            <a:ext cx="3817301" cy="3175634"/>
          </a:xfrm>
        </p:spPr>
        <p:txBody>
          <a:bodyPr>
            <a:noAutofit/>
          </a:bodyPr>
          <a:lstStyle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19" name="Content Placeholder 14">
            <a:extLst>
              <a:ext uri="{FF2B5EF4-FFF2-40B4-BE49-F238E27FC236}">
                <a16:creationId xmlns:a16="http://schemas.microsoft.com/office/drawing/2014/main" id="{0756EC84-5A13-4571-BFB7-247BD6E93F5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823460" y="1487804"/>
            <a:ext cx="3817301" cy="3175634"/>
          </a:xfrm>
        </p:spPr>
        <p:txBody>
          <a:bodyPr>
            <a:noAutofit/>
          </a:bodyPr>
          <a:lstStyle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1B479ED3-E6FF-4DA0-B9B5-59809FFAEF4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72F474-264C-4446-A251-C91F0F1E78D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0FAE0D74-542F-4E9F-932D-885FA26DF8F5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96DF2-AE87-44EE-A75A-02CDA33E477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033E72-910C-4E29-B4D4-D8273C60068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759C72-8CBE-4EA3-809E-BACAC8A79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09131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9A84B86-6CE3-4715-A01A-FECF8E99EC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F184EA7A-C14A-435C-84F4-DB8BC3A9A6E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920" y="1097280"/>
            <a:ext cx="8129016" cy="8229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accent3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5D0068BB-B539-4488-911A-96DC071FE88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2057400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FC1F4580-228D-4976-BFA8-C2248824F3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3460" y="2057400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4073EB3D-18BB-4E2C-9D12-E03D0B6131B9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19" y="2447925"/>
            <a:ext cx="3817301" cy="2215513"/>
          </a:xfrm>
        </p:spPr>
        <p:txBody>
          <a:bodyPr>
            <a:noAutofit/>
          </a:bodyPr>
          <a:lstStyle>
            <a:lvl1pPr>
              <a:defRPr sz="14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21" name="Content Placeholder 6">
            <a:extLst>
              <a:ext uri="{FF2B5EF4-FFF2-40B4-BE49-F238E27FC236}">
                <a16:creationId xmlns:a16="http://schemas.microsoft.com/office/drawing/2014/main" id="{112F3581-3732-4A0B-8F51-60DBC2912C0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23460" y="2447925"/>
            <a:ext cx="3817301" cy="2215513"/>
          </a:xfrm>
        </p:spPr>
        <p:txBody>
          <a:bodyPr>
            <a:noAutofit/>
          </a:bodyPr>
          <a:lstStyle>
            <a:lvl1pPr>
              <a:defRPr sz="14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651731-F8A5-4BF6-A744-8FB213BC9AED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32370DB3-FD25-4319-A47E-FEAAC235FD83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496A944-7BCD-41D7-B502-E5FDBD8B60A0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27965-5E89-4884-8F98-5B0D85E6F553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EEFEC36-0C4C-45A8-B4AA-9C7CA16A9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1030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L) Half-content &amp;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818888" y="0"/>
            <a:ext cx="432511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5D9C096-3ECB-4476-AF46-67B691208D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E828A00F-D1B4-4C3E-969E-375A3487E7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98B40350-90AF-4369-8B21-A237E4585B4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1619968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74DA2C74-7837-4DF6-A9E0-010AABA411B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02919" y="1957741"/>
            <a:ext cx="3817301" cy="108152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  <a:endParaRPr lang="en-IN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04384C29-B1D2-4169-8C59-6E4C6B7D22E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8" y="3237576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0312D5F6-81FC-4261-AED0-88E16C372781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02919" y="3575350"/>
            <a:ext cx="3817301" cy="1081522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1571AD-5EBC-4576-809E-9D0C5D669E79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ACE007B5-35AA-4E2D-A5F2-5701ED48D173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A93B3F4-150D-4A7C-94C7-B1D18A89F2A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E35B4A-F64B-4470-9641-8F6A56074A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79EB611-377A-4CD3-BC51-7BD93749D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3817300" cy="390526"/>
          </a:xfrm>
        </p:spPr>
        <p:txBody>
          <a:bodyPr/>
          <a:lstStyle/>
          <a:p>
            <a:r>
              <a:rPr lang="en-US"/>
              <a:t>Click to edit Master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537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R) Half-content &amp;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314969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6D962-A904-455A-9FF2-A3FC930F678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rgbClr val="000000"/>
                </a:solidFill>
                <a:latin typeface="+mn-lt"/>
                <a:cs typeface="Calibri" panose="020F0502020204030204" pitchFamily="34" charset="0"/>
              </a:rPr>
              <a:t>Proprietary and confidential — do not distribute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82FAC416-5A96-491E-91F4-37DD3C42AC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6509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3FDA49B-BBFC-4479-BD4E-6B88C700E3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6826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EC4C2575-A445-43B7-875C-641A76884F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6826" y="1619968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E778DA63-FCCC-4EE0-AA5F-890A1063CF1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26507" y="1957741"/>
            <a:ext cx="3817301" cy="108152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  <a:endParaRPr lang="en-IN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BFD7EDCF-7335-4524-B52F-5720399919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6826" y="3237576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08041EA5-1907-45C9-B84F-05A0E02AB318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826507" y="3575350"/>
            <a:ext cx="3817301" cy="1081522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74D96D-5B77-47EF-91C4-3226D9FE6899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E9ECA2DA-F0E6-41B4-AEFA-F38E97801567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FD9EA6-BF81-465F-A105-7B000541F9C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DB4835-5332-4794-84D2-D3A6A98D734C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AE102A-DB34-46C7-B2D6-16DD13F5F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888" y="569594"/>
            <a:ext cx="3822191" cy="390526"/>
          </a:xfrm>
        </p:spPr>
        <p:txBody>
          <a:bodyPr/>
          <a:lstStyle/>
          <a:p>
            <a:r>
              <a:rPr lang="en-US"/>
              <a:t>Click to edit Master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587655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L) Alternate Half-content &amp;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818888" y="0"/>
            <a:ext cx="432511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5D9C096-3ECB-4476-AF46-67B691208D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E828A00F-D1B4-4C3E-969E-375A3487E70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74DA2C74-7837-4DF6-A9E0-010AABA411B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02919" y="1619968"/>
            <a:ext cx="3817301" cy="3045695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7D8635-8A36-47A0-B07C-6EBE9C6BB016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BBC88A02-1BB0-4CE7-B582-B0808644C185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E62D76-3683-45BD-906C-1A90EB94B51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49984-B1D6-4390-AB0F-3F824CC9BD49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CE93CD-3ED1-4C3B-BF51-05A90EE1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3817300" cy="390526"/>
          </a:xfrm>
        </p:spPr>
        <p:txBody>
          <a:bodyPr/>
          <a:lstStyle/>
          <a:p>
            <a:r>
              <a:rPr lang="en-US"/>
              <a:t>Click to edit Master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34936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R) Alternate Half-content &amp;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314969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6D962-A904-455A-9FF2-A3FC930F678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1000">
                <a:solidFill>
                  <a:srgbClr val="000000"/>
                </a:solidFill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/>
              <a:t>Proprietary and confidential — do not distribute</a:t>
            </a: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82FAC416-5A96-491E-91F4-37DD3C42AC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6509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3FDA49B-BBFC-4479-BD4E-6B88C700E35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6826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E778DA63-FCCC-4EE0-AA5F-890A1063CF1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26507" y="1619968"/>
            <a:ext cx="3817301" cy="3045695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0F7787-C645-4486-B5CE-A9BACEC3C15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066FD7F8-B5C0-4F0B-BCBB-127998F40166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2C983E-4B20-4FC9-8A6C-A1B42BF02FC6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2BE6C1-D30A-463F-91DF-65755E0576D2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88E1057-9F73-451C-A15E-3CD148423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888" y="569594"/>
            <a:ext cx="3822191" cy="390526"/>
          </a:xfrm>
        </p:spPr>
        <p:txBody>
          <a:bodyPr/>
          <a:lstStyle/>
          <a:p>
            <a:r>
              <a:rPr lang="en-US"/>
              <a:t>Click to edit Master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33522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Chart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DB57EE1-11D5-470C-B633-08E9CE6ABD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9C8B4ED-99D4-4FA7-951B-B230EC2B1EE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711" y="1097957"/>
            <a:ext cx="8138160" cy="27432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CHART TITLE, CALIBRI, 18PT, BOLD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9849D2D5-1C25-41F7-91C5-A575937D23D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710" y="1369506"/>
            <a:ext cx="8138160" cy="27432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Second level for chart subtitle</a:t>
            </a:r>
          </a:p>
        </p:txBody>
      </p:sp>
      <p:sp>
        <p:nvSpPr>
          <p:cNvPr id="17" name="Chart Placeholder 14">
            <a:extLst>
              <a:ext uri="{FF2B5EF4-FFF2-40B4-BE49-F238E27FC236}">
                <a16:creationId xmlns:a16="http://schemas.microsoft.com/office/drawing/2014/main" id="{5F384281-9885-4DF1-AB32-7D6D158EC4B8}"/>
              </a:ext>
            </a:extLst>
          </p:cNvPr>
          <p:cNvSpPr>
            <a:spLocks noGrp="1"/>
          </p:cNvSpPr>
          <p:nvPr>
            <p:ph type="chart" sz="quarter" idx="22"/>
          </p:nvPr>
        </p:nvSpPr>
        <p:spPr>
          <a:xfrm>
            <a:off x="502920" y="1714500"/>
            <a:ext cx="8145780" cy="2743200"/>
          </a:xfrm>
        </p:spPr>
        <p:txBody>
          <a:bodyPr anchor="ctr"/>
          <a:lstStyle>
            <a:lvl1pPr algn="ctr">
              <a:defRPr>
                <a:latin typeface="+mn-lt"/>
              </a:defRPr>
            </a:lvl1pPr>
          </a:lstStyle>
          <a:p>
            <a:r>
              <a:rPr lang="en-US"/>
              <a:t>Click icon to add chart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806C5A9-06E4-4EA0-A5AC-FD02E44C152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4616896"/>
            <a:ext cx="8138160" cy="170816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>
              <a:lnSpc>
                <a:spcPct val="90000"/>
              </a:lnSpc>
              <a:spcBef>
                <a:spcPts val="200"/>
              </a:spcBef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Add footnote, source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F0C20-AEED-4C4A-B0E4-2DE3E85F91BF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B21B45B6-BEE7-4B16-9B2C-349203A2BD18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3C56EC-929B-45B1-9D06-2161714133F5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D289DE-1532-4E43-8CF9-5BC7235927A9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6E25E7-8A03-4D78-867A-474AC0B92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9168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6F84C077-90EB-489F-9583-81D63D0529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2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8" name="Content Placeholder 9">
            <a:extLst>
              <a:ext uri="{FF2B5EF4-FFF2-40B4-BE49-F238E27FC236}">
                <a16:creationId xmlns:a16="http://schemas.microsoft.com/office/drawing/2014/main" id="{7C330037-A806-4CED-9F5A-3F59AAC3868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" y="1487804"/>
            <a:ext cx="8145780" cy="3174922"/>
          </a:xfrm>
        </p:spPr>
        <p:txBody>
          <a:bodyPr>
            <a:noAutofit/>
          </a:bodyPr>
          <a:lstStyle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2BAB220-7024-4DDE-95A2-9D418A52C7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238" y="1097279"/>
            <a:ext cx="814546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 CALIBRI 18PT BOLD, white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74B3C-20C8-4FFE-A8A2-F275D4685358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F423A02C-C4BF-41EB-B4C6-4E29B3F00076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5E4EEF-699C-475C-9BD4-145E7971101B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524A2C-5EE4-49B7-AA0A-FC743ED639F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76090B-594E-4A73-AC96-51FB79BAD5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81967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Table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E4099E12-93CF-4238-950D-B699BBED1B9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FAF8700-F002-4A2F-B04A-6FE90BE6FD3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7711" y="1097957"/>
            <a:ext cx="8138160" cy="27432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EDIT table TITLE, CALIBRI, 18PT, BOLD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CBF897FA-2891-4141-ADA3-1B87FB5BC58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97710" y="1369506"/>
            <a:ext cx="8138160" cy="274320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Second level for table subtitle</a:t>
            </a:r>
          </a:p>
        </p:txBody>
      </p:sp>
      <p:sp>
        <p:nvSpPr>
          <p:cNvPr id="18" name="Table Placeholder 4">
            <a:extLst>
              <a:ext uri="{FF2B5EF4-FFF2-40B4-BE49-F238E27FC236}">
                <a16:creationId xmlns:a16="http://schemas.microsoft.com/office/drawing/2014/main" id="{2EA10139-92DE-45F7-A9D8-ABD6CC72C084}"/>
              </a:ext>
            </a:extLst>
          </p:cNvPr>
          <p:cNvSpPr>
            <a:spLocks noGrp="1"/>
          </p:cNvSpPr>
          <p:nvPr>
            <p:ph type="tbl" sz="quarter" idx="22"/>
          </p:nvPr>
        </p:nvSpPr>
        <p:spPr>
          <a:xfrm>
            <a:off x="502920" y="1714500"/>
            <a:ext cx="8150990" cy="2743200"/>
          </a:xfrm>
        </p:spPr>
        <p:txBody>
          <a:bodyPr anchor="ctr"/>
          <a:lstStyle>
            <a:lvl1pPr algn="ctr">
              <a:defRPr>
                <a:latin typeface="+mn-lt"/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347BBFB3-3E66-4180-AF12-56CA7F7553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2920" y="4616896"/>
            <a:ext cx="8138160" cy="170816"/>
          </a:xfrm>
          <a:prstGeom prst="rect">
            <a:avLst/>
          </a:prstGeom>
        </p:spPr>
        <p:txBody>
          <a:bodyPr wrap="square" anchor="b" anchorCtr="0">
            <a:spAutoFit/>
          </a:bodyPr>
          <a:lstStyle>
            <a:lvl1pPr>
              <a:lnSpc>
                <a:spcPct val="90000"/>
              </a:lnSpc>
              <a:spcBef>
                <a:spcPts val="200"/>
              </a:spcBef>
              <a:defRPr sz="900" b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Calibri" panose="020F0502020204030204" pitchFamily="34" charset="0"/>
              </a:defRPr>
            </a:lvl1pPr>
          </a:lstStyle>
          <a:p>
            <a:pPr lvl="0"/>
            <a:r>
              <a:rPr lang="en-US"/>
              <a:t>Add footnote, source here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DC3086-2D22-4967-ABE4-6A96F27383B4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97A6307E-9ADE-4108-B72B-87679632DE4E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059759-DC94-4942-ABAF-3A93EA834C42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3E5FC-DE24-44EB-8734-3530262E76C0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A66E3C3-C4F1-43E3-88BB-33D997AA8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06787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L) Half-content &amp; 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EBBC6B44-1A66-4C17-802D-CD6F3BEB84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marL="3776663" indent="0" algn="l">
              <a:tabLst/>
              <a:defRPr sz="1800" b="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C8B7A96-E0C8-46F1-B070-891752D196D5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1000">
                <a:solidFill>
                  <a:srgbClr val="000000"/>
                </a:solidFill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/>
              <a:t>Proprietary and confidential — do not distribute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D57305E-F709-4E9E-B399-8D21F2A51FF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C73EADF8-32AF-409A-AD0A-3134A5D09D5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19" y="1411940"/>
            <a:ext cx="3822191" cy="325149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D41BFD-EDD4-4D59-9B0D-D502C61B2C8E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718311B3-D603-415C-A25C-2EC0D4C0D0F4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E2893E-107F-4138-A5C5-CD38F875E6E7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8AA37-26A8-4661-B148-FDB2FEC2E1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485A581-6D45-42FD-BAB7-9987CD9B6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3822190" cy="390526"/>
          </a:xfrm>
        </p:spPr>
        <p:txBody>
          <a:bodyPr/>
          <a:lstStyle/>
          <a:p>
            <a:r>
              <a:rPr lang="en-US"/>
              <a:t>Click to edit Master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76961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R) Half-content &amp; full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9">
            <a:extLst>
              <a:ext uri="{FF2B5EF4-FFF2-40B4-BE49-F238E27FC236}">
                <a16:creationId xmlns:a16="http://schemas.microsoft.com/office/drawing/2014/main" id="{EBBC6B44-1A66-4C17-802D-CD6F3BEB84D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0" rIns="0" anchor="ctr" anchorCtr="0"/>
          <a:lstStyle>
            <a:lvl1pPr marL="695325" indent="0" algn="l">
              <a:tabLst/>
              <a:defRPr sz="1800" b="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97FC738-9BF3-4608-8B8E-05D0C5B5F6DE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defPPr>
              <a:defRPr lang="en-US"/>
            </a:defPPr>
            <a:lvl1pPr indent="0" defTabSz="457200">
              <a:spcBef>
                <a:spcPct val="20000"/>
              </a:spcBef>
              <a:buFont typeface="Arial"/>
              <a:buNone/>
              <a:defRPr sz="1000">
                <a:solidFill>
                  <a:srgbClr val="000000"/>
                </a:solidFill>
                <a:cs typeface="Calibri" panose="020F0502020204030204" pitchFamily="34" charset="0"/>
              </a:defRPr>
            </a:lvl1pPr>
            <a:lvl2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2pPr>
            <a:lvl3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3pPr>
            <a:lvl4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4pPr>
            <a:lvl5pPr indent="0" defTabSz="457200">
              <a:spcBef>
                <a:spcPct val="20000"/>
              </a:spcBef>
              <a:buFont typeface="Arial"/>
              <a:buNone/>
              <a:defRPr sz="900">
                <a:latin typeface="Georgia"/>
                <a:cs typeface="Georgia"/>
              </a:defRPr>
            </a:lvl5pPr>
            <a:lvl6pPr marL="2514600" indent="-228600" defTabSz="4572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 defTabSz="4572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 defTabSz="4572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 defTabSz="4572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lvl="0"/>
            <a:r>
              <a:rPr lang="en-US"/>
              <a:t>Proprietary and confidential — do not distribute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6273392E-BE16-4C3F-A463-7A7FC6BEE03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18888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1679F6DF-FEFB-4C1A-A396-814197C11D8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818886" y="1411940"/>
            <a:ext cx="3822191" cy="3251499"/>
          </a:xfrm>
        </p:spPr>
        <p:txBody>
          <a:bodyPr/>
          <a:lstStyle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644637-825E-45AE-8550-6E7C9B1FE85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291120CA-8889-4253-831E-435E1773BF11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4569C4-E738-4B0E-B33C-4E3EFA67AFDB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A12B74-8101-42AA-B456-F15118046885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46C10C2-8DA6-4BCA-9522-16DF7E674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886" y="569594"/>
            <a:ext cx="3822194" cy="390526"/>
          </a:xfrm>
        </p:spPr>
        <p:txBody>
          <a:bodyPr/>
          <a:lstStyle/>
          <a:p>
            <a:r>
              <a:rPr lang="en-US"/>
              <a:t>Click to edit Master title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964942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C2773AC-CB5F-4692-8614-145FCB8122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1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8B9767-FA2C-4C5D-BBE2-8B6DD74CBDF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DFFE954B-5422-43B1-926D-9298468115CF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169D09-C80B-48FD-A70F-78899308178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5050F2-CD0E-48C1-A796-388D7F6C8E4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B96216-A504-4D66-8FB8-2F07C21FF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77546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F17D7B-2555-4E3B-AF9A-21B134798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204D8-EC1F-47E1-9D68-9734DC88D7F7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156E2B-FFD1-40F6-B077-4E34AAA7A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50147-2BEE-4105-B3B3-3A2D88956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62425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sign&#10;&#10;Description automatically generated">
            <a:extLst>
              <a:ext uri="{FF2B5EF4-FFF2-40B4-BE49-F238E27FC236}">
                <a16:creationId xmlns:a16="http://schemas.microsoft.com/office/drawing/2014/main" id="{9D5804C8-119A-4621-B885-F0B59F0C23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338" y="1064196"/>
            <a:ext cx="2753140" cy="299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2727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LTTF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CA73EC50-27B9-4304-8A26-2A1CE79D62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510" y="393405"/>
            <a:ext cx="4735158" cy="43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905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 Slide LTTF">
    <p:bg bwMode="auto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BE25BFE-C141-9744-B07B-AF2EDC44630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0642" y="939843"/>
            <a:ext cx="3782715" cy="32638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22E98F5-F2FB-4D98-8BB4-B2E847308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1523"/>
          <a:stretch/>
        </p:blipFill>
        <p:spPr>
          <a:xfrm>
            <a:off x="0" y="4707466"/>
            <a:ext cx="9144000" cy="43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77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ong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8C4E6824-BC35-4134-9F27-991A8403498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2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72D10E3-4645-4C6E-99E9-2CF712C6A94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" y="1097279"/>
            <a:ext cx="8145780" cy="3565447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/>
            </a:lvl1pPr>
            <a:lvl2pPr>
              <a:spcBef>
                <a:spcPts val="1200"/>
              </a:spcBef>
              <a:defRPr/>
            </a:lvl2pPr>
            <a:lvl3pPr marL="228600" indent="0">
              <a:buNone/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F9125-C497-4B3B-BB80-947048D0C3BC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DF4EAF06-21F3-4D32-81DD-B69FCEA98BD5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ACD594-79B7-41B8-A73A-0C1540C83310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9931A9-6365-4FA2-A15B-105716858C2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4EC9A8B-055E-45F6-9ECC-4DE2E5B3C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834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_CALIBRI SUBHEAD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DC8CFFF-24E5-4D53-989F-F4E93C9D9D1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3238" y="1097279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18PT, BOLD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E1D0A19-24A0-42A1-88A0-10A757E8E67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3460" y="1097279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18PT, BOLD</a:t>
            </a:r>
          </a:p>
        </p:txBody>
      </p:sp>
      <p:sp>
        <p:nvSpPr>
          <p:cNvPr id="12" name="Content Placeholder 14">
            <a:extLst>
              <a:ext uri="{FF2B5EF4-FFF2-40B4-BE49-F238E27FC236}">
                <a16:creationId xmlns:a16="http://schemas.microsoft.com/office/drawing/2014/main" id="{7DC97119-8034-4889-B729-0E3963B60D20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02919" y="1487804"/>
            <a:ext cx="3817301" cy="3175634"/>
          </a:xfrm>
        </p:spPr>
        <p:txBody>
          <a:bodyPr>
            <a:noAutofit/>
          </a:bodyPr>
          <a:lstStyle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3" name="Content Placeholder 14">
            <a:extLst>
              <a:ext uri="{FF2B5EF4-FFF2-40B4-BE49-F238E27FC236}">
                <a16:creationId xmlns:a16="http://schemas.microsoft.com/office/drawing/2014/main" id="{D23AA11D-C736-4A2D-A2E5-743EA4E0D943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823460" y="1487804"/>
            <a:ext cx="3817301" cy="3175634"/>
          </a:xfrm>
        </p:spPr>
        <p:txBody>
          <a:bodyPr>
            <a:noAutofit/>
          </a:bodyPr>
          <a:lstStyle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F35FEC9F-C507-44E0-9733-E28CDFE7BE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2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E3D212D-7ECF-44B8-9F9D-5943A5887C1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9B640FFD-2AF3-4632-AB78-36820231AF7C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19B93F-C99F-41D1-94A5-C04328D3FC21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24611C-07E2-480F-A911-8F316BDBD11B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80AC4B-EE99-4544-8AB7-81500DFA4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3437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+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DDD3982-D580-4A3D-87F3-05FAC777BEB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400" b="0" cap="all" spc="150" baseline="0">
                <a:solidFill>
                  <a:schemeClr val="accent2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 REGULAR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69554EE2-145C-4A00-A0C3-DB78B30B5E9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920" y="1097280"/>
            <a:ext cx="8129016" cy="8229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3322A2D-74CF-44BB-AC52-68CD1726915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2057400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7BD8A4B5-FD7F-4BD4-9920-59537A11C9B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3460" y="2057400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F3327A1A-989A-492F-A5BD-8FFF6798933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19" y="2447925"/>
            <a:ext cx="3817301" cy="2215513"/>
          </a:xfrm>
        </p:spPr>
        <p:txBody>
          <a:bodyPr>
            <a:noAutofit/>
          </a:bodyPr>
          <a:lstStyle>
            <a:lvl1pPr>
              <a:defRPr sz="14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32E05A6F-19E8-420D-B3B5-112D1569BED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23460" y="2447925"/>
            <a:ext cx="3817301" cy="2215513"/>
          </a:xfrm>
        </p:spPr>
        <p:txBody>
          <a:bodyPr>
            <a:noAutofit/>
          </a:bodyPr>
          <a:lstStyle>
            <a:lvl1pPr>
              <a:defRPr sz="1400"/>
            </a:lvl1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B3DDF0-CEEC-4CDD-998A-4B932916A0CE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54A5E300-E9BB-4A81-8217-4435F13E66D4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FBE73D-5037-4250-97D8-8B98380CFF73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9A01FD-7DFA-454A-A6CD-2E5A6ECD9A0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BDF158F-01A4-403D-B04E-DCE7F4C88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24868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L) Half-content &amp; imag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818888" y="0"/>
            <a:ext cx="432511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F282B79-3C71-4038-841E-9E254DD454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2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8D1AC19-13A5-445C-9A4B-BF895B4C6A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FE8E94-F119-4099-AB4A-12BE7BE08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3238" y="1619968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11E453D5-1F29-42C6-8756-561E883816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02919" y="1957741"/>
            <a:ext cx="3817301" cy="108152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DCA1532B-ABC4-45A6-AB8E-E261FF7ADB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238" y="3237576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5FE1B3D3-5D26-4FEE-A34C-14143960C29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502919" y="3575350"/>
            <a:ext cx="3817301" cy="1081522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8B1D0D-29B1-4FAD-9D14-C9D09C724B3A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B35A8A92-3F90-415E-8DC6-952EE3D523C4}" type="datetime5">
              <a:rPr lang="en-US" smtClean="0"/>
              <a:t>23-Jul-23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F83815-D037-4E01-9BE2-F3EF3D254BB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646A3-EF10-41FF-8C16-7256D97B1B2E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04CAC1A-D758-4B6D-B6EC-E9A5FDE21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3817300" cy="3905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265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R) Half-content &amp; imag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4314969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406D962-A904-455A-9FF2-A3FC930F6781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Proprietary and confidential — do not distribute</a:t>
            </a:r>
          </a:p>
        </p:txBody>
      </p:sp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BCE9EE84-6D78-4EA7-A0BA-54294DAD635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28716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2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4213A971-0458-449E-8A05-022FFCDC03B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829033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25BD6757-CD83-4140-BD84-D5A87A525EF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29033" y="1619968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31" name="Content Placeholder 5">
            <a:extLst>
              <a:ext uri="{FF2B5EF4-FFF2-40B4-BE49-F238E27FC236}">
                <a16:creationId xmlns:a16="http://schemas.microsoft.com/office/drawing/2014/main" id="{B5BC7F6D-6A69-4462-AC94-59D2440E9F60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4828714" y="1957741"/>
            <a:ext cx="3817301" cy="1081523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A05AAF67-97A5-425C-A335-E3E63FEA464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9033" y="3237576"/>
            <a:ext cx="3817302" cy="3200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SHORT TITLE, CALIBRI, 16PT, BOLD</a:t>
            </a:r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E8B20F51-F5D3-4203-A668-06DE173022AE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4828714" y="3575350"/>
            <a:ext cx="3817301" cy="1081522"/>
          </a:xfrm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4C70EA-BCFE-4B00-B570-FFE3761546FB}"/>
              </a:ext>
            </a:extLst>
          </p:cNvPr>
          <p:cNvSpPr>
            <a:spLocks noGrp="1"/>
          </p:cNvSpPr>
          <p:nvPr>
            <p:ph type="dt" sz="half" idx="23"/>
          </p:nvPr>
        </p:nvSpPr>
        <p:spPr/>
        <p:txBody>
          <a:bodyPr/>
          <a:lstStyle/>
          <a:p>
            <a:fld id="{C62713F5-EBB3-4670-95EE-BFBAE828FFA9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9D8EE8-4476-4282-B33C-25B4DC94B2A9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8273E-0832-4998-9113-6BC8B074F102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B0B597-6930-4ADC-9F37-F6DB00D69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8888" y="569594"/>
            <a:ext cx="3822191" cy="3905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05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(L) Alternate Half-content &amp; imag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 hasCustomPrompt="1"/>
          </p:nvPr>
        </p:nvSpPr>
        <p:spPr>
          <a:xfrm>
            <a:off x="4818888" y="0"/>
            <a:ext cx="4325111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txBody>
          <a:bodyPr lIns="365760" rIns="365760" anchor="ctr" anchorCtr="1"/>
          <a:lstStyle>
            <a:lvl1pPr algn="ctr">
              <a:defRPr sz="1800" b="0" baseline="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Insert an image</a:t>
            </a:r>
            <a:br>
              <a:rPr lang="en-US"/>
            </a:br>
            <a:r>
              <a:rPr lang="en-US"/>
              <a:t>within this placeholder 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4F282B79-3C71-4038-841E-9E254DD4547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921" y="266700"/>
            <a:ext cx="3822191" cy="261610"/>
          </a:xfrm>
          <a:prstGeom prst="rect">
            <a:avLst/>
          </a:prstGeom>
        </p:spPr>
        <p:txBody>
          <a:bodyPr wrap="square">
            <a:noAutofit/>
          </a:bodyPr>
          <a:lstStyle>
            <a:lvl1pPr>
              <a:defRPr sz="1400" b="0" cap="all" spc="150" baseline="0">
                <a:solidFill>
                  <a:schemeClr val="accent2"/>
                </a:solidFill>
                <a:latin typeface="+mn-lt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Eyebrow identification, CALIBRI, 14PT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58D1AC19-13A5-445C-9A4B-BF895B4C6A2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3238" y="1097957"/>
            <a:ext cx="3817302" cy="39052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cap="all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SUBTITLE, CALIBRI, 18PT, BOLD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11E453D5-1F29-42C6-8756-561E8838165F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502919" y="1619968"/>
            <a:ext cx="3817301" cy="3045695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/>
            </a:lvl2pPr>
            <a:lvl3pPr>
              <a:defRPr/>
            </a:lvl3pPr>
            <a:lvl4pP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3DA9B5-EE82-439F-890A-8680F1FC795C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fld id="{D5D28311-B96C-49BB-AC27-680D7B3E8173}" type="datetime5">
              <a:rPr lang="en-US" smtClean="0"/>
              <a:t>23-Jul-23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0C2E75-8C2C-4184-8CF5-2237F014DF9C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B0EE86-D55F-4F3B-B757-3DEEED269E4F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7C044E-C8CE-48D2-8C52-44CC2BBEC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3817300" cy="3905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2627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88CDD25-57BC-4143-9EE9-D6CC4FB54CDD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Calibri" panose="020F0502020204030204" pitchFamily="34" charset="0"/>
              </a:rPr>
              <a:t>Proprietary and confidential — do not distribute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BA266860-C8E8-4821-86E8-E590638BC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1111624"/>
            <a:ext cx="8145780" cy="3520701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9" name="Footer Placeholder 16">
            <a:extLst>
              <a:ext uri="{FF2B5EF4-FFF2-40B4-BE49-F238E27FC236}">
                <a16:creationId xmlns:a16="http://schemas.microsoft.com/office/drawing/2014/main" id="{42DC1625-4AA1-4BC8-BBD7-150355672E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45056" y="4767263"/>
            <a:ext cx="3931921" cy="2746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13" name="Slide Number Placeholder 17">
            <a:extLst>
              <a:ext uri="{FF2B5EF4-FFF2-40B4-BE49-F238E27FC236}">
                <a16:creationId xmlns:a16="http://schemas.microsoft.com/office/drawing/2014/main" id="{514F54D2-699B-4CBD-A2E3-4E37905A92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67058" y="4767263"/>
            <a:ext cx="568102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06EE1906-93F8-4B13-9290-ABDF709043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31511" y="4767263"/>
            <a:ext cx="78787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82C6E1C9-2016-4848-A4BF-F4251FD34609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92DD360-DCDC-47D8-834E-ABBC6C75F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8138160" cy="39052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64727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20" r:id="rId11"/>
    <p:sldLayoutId id="2147483821" r:id="rId12"/>
    <p:sldLayoutId id="2147483838" r:id="rId13"/>
    <p:sldLayoutId id="2147483827" r:id="rId14"/>
    <p:sldLayoutId id="2147483841" r:id="rId15"/>
    <p:sldLayoutId id="2147483842" r:id="rId16"/>
    <p:sldLayoutId id="2147483843" r:id="rId17"/>
    <p:sldLayoutId id="2147483844" r:id="rId1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2600" b="0" kern="1200" cap="none" spc="0" baseline="0" smtClean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600" b="0" kern="12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169863" indent="-1698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400050" indent="-17145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1200" b="0" kern="1200">
          <a:solidFill>
            <a:schemeClr val="tx1"/>
          </a:solidFill>
          <a:latin typeface="+mj-lt"/>
          <a:ea typeface="+mn-ea"/>
          <a:cs typeface="+mn-cs"/>
        </a:defRPr>
      </a:lvl3pPr>
      <a:lvl4pPr marL="571500" indent="-1698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00" b="0" kern="1200">
          <a:solidFill>
            <a:schemeClr val="tx1"/>
          </a:solidFill>
          <a:latin typeface="+mj-lt"/>
          <a:ea typeface="+mn-ea"/>
          <a:cs typeface="+mn-cs"/>
        </a:defRPr>
      </a:lvl4pPr>
      <a:lvl5pPr marL="742950" indent="-17145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»"/>
        <a:defRPr sz="1100" b="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>
          <p15:clr>
            <a:srgbClr val="F26B43"/>
          </p15:clr>
        </p15:guide>
        <p15:guide id="2" pos="5448">
          <p15:clr>
            <a:srgbClr val="F26B43"/>
          </p15:clr>
        </p15:guide>
        <p15:guide id="3" orient="horz" pos="3060">
          <p15:clr>
            <a:srgbClr val="F26B43"/>
          </p15:clr>
        </p15:guide>
        <p15:guide id="4" orient="horz" pos="18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DA77880-E71D-47B7-82FA-3035D82089CA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02920" y="4820603"/>
            <a:ext cx="3057981" cy="219076"/>
          </a:xfrm>
          <a:prstGeom prst="rect">
            <a:avLst/>
          </a:prstGeom>
        </p:spPr>
        <p:txBody>
          <a:bodyPr vert="horz" lIns="0" rIns="0" anchor="b" anchorCtr="0"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900" kern="120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Proprietary and confidential — do not distribute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42C3B-6191-4FCC-892C-38AF4234E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1111624"/>
            <a:ext cx="8145780" cy="3520701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First level</a:t>
            </a:r>
          </a:p>
          <a:p>
            <a:pPr lvl="2"/>
            <a:r>
              <a:rPr lang="en-US"/>
              <a:t>Second level</a:t>
            </a:r>
          </a:p>
          <a:p>
            <a:pPr lvl="3"/>
            <a:r>
              <a:rPr lang="en-US"/>
              <a:t>Third level</a:t>
            </a:r>
          </a:p>
          <a:p>
            <a:pPr lvl="4"/>
            <a:r>
              <a:rPr lang="en-US"/>
              <a:t>Fourth level</a:t>
            </a:r>
            <a:endParaRPr lang="en-IN"/>
          </a:p>
        </p:txBody>
      </p:sp>
      <p:sp>
        <p:nvSpPr>
          <p:cNvPr id="9" name="Footer Placeholder 16">
            <a:extLst>
              <a:ext uri="{FF2B5EF4-FFF2-40B4-BE49-F238E27FC236}">
                <a16:creationId xmlns:a16="http://schemas.microsoft.com/office/drawing/2014/main" id="{AEFA821B-9923-445C-9871-AC2AE47DF3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45056" y="4767263"/>
            <a:ext cx="3931921" cy="274637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CRM Interns | STEM High school Internship Program 2023</a:t>
            </a:r>
            <a:endParaRPr lang="en-IN"/>
          </a:p>
        </p:txBody>
      </p:sp>
      <p:sp>
        <p:nvSpPr>
          <p:cNvPr id="10" name="Slide Number Placeholder 17">
            <a:extLst>
              <a:ext uri="{FF2B5EF4-FFF2-40B4-BE49-F238E27FC236}">
                <a16:creationId xmlns:a16="http://schemas.microsoft.com/office/drawing/2014/main" id="{2680E68F-53FF-41DE-A3E0-C8B64254ED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67058" y="4767263"/>
            <a:ext cx="568102" cy="274637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‹#›</a:t>
            </a:fld>
            <a:endParaRPr lang="en-IN"/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11C7486F-4906-4BE4-9D4F-266CE323F8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531511" y="4767263"/>
            <a:ext cx="787879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fld id="{67E559F4-8143-44C5-8AC6-7569F595C3FD}" type="datetime5">
              <a:rPr lang="en-US" sz="1000" smtClean="0"/>
              <a:t>23-Jul-23</a:t>
            </a:fld>
            <a:endParaRPr lang="en-IN" sz="100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904F2E08-B89E-4197-B76C-B0C81787EA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569594"/>
            <a:ext cx="8138160" cy="39052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3869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48" r:id="rId3"/>
    <p:sldLayoutId id="2147483749" r:id="rId4"/>
    <p:sldLayoutId id="2147483752" r:id="rId5"/>
    <p:sldLayoutId id="2147483753" r:id="rId6"/>
    <p:sldLayoutId id="2147483754" r:id="rId7"/>
    <p:sldLayoutId id="2147483755" r:id="rId8"/>
    <p:sldLayoutId id="2147483804" r:id="rId9"/>
    <p:sldLayoutId id="2147483805" r:id="rId10"/>
    <p:sldLayoutId id="2147483758" r:id="rId11"/>
    <p:sldLayoutId id="2147483798" r:id="rId12"/>
    <p:sldLayoutId id="2147483750" r:id="rId13"/>
    <p:sldLayoutId id="2147483751" r:id="rId14"/>
    <p:sldLayoutId id="2147483756" r:id="rId15"/>
    <p:sldLayoutId id="2147483669" r:id="rId16"/>
    <p:sldLayoutId id="2147483800" r:id="rId17"/>
    <p:sldLayoutId id="2147483801" r:id="rId18"/>
    <p:sldLayoutId id="214748384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b="0" kern="1200" cap="none" spc="0" baseline="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600" b="0" kern="1200">
          <a:solidFill>
            <a:schemeClr val="tx1"/>
          </a:solidFill>
          <a:latin typeface="+mj-lt"/>
          <a:ea typeface="+mn-ea"/>
          <a:cs typeface="Calibri" panose="020F0502020204030204" pitchFamily="34" charset="0"/>
        </a:defRPr>
      </a:lvl1pPr>
      <a:lvl2pPr marL="169863" indent="-1698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400050" indent="-17145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–"/>
        <a:defRPr sz="1200" b="0" kern="1200">
          <a:solidFill>
            <a:schemeClr val="tx1"/>
          </a:solidFill>
          <a:latin typeface="+mj-lt"/>
          <a:ea typeface="+mn-ea"/>
          <a:cs typeface="+mn-cs"/>
        </a:defRPr>
      </a:lvl3pPr>
      <a:lvl4pPr marL="576263" indent="-169863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100" b="0" kern="1200">
          <a:solidFill>
            <a:schemeClr val="tx1"/>
          </a:solidFill>
          <a:latin typeface="+mj-lt"/>
          <a:ea typeface="+mn-ea"/>
          <a:cs typeface="+mn-cs"/>
        </a:defRPr>
      </a:lvl4pPr>
      <a:lvl5pPr marL="744538" indent="-17145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»"/>
        <a:defRPr sz="1100" b="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12" userDrawn="1">
          <p15:clr>
            <a:srgbClr val="F26B43"/>
          </p15:clr>
        </p15:guide>
        <p15:guide id="2" pos="5448" userDrawn="1">
          <p15:clr>
            <a:srgbClr val="F26B43"/>
          </p15:clr>
        </p15:guide>
        <p15:guide id="3" orient="horz" pos="168" userDrawn="1">
          <p15:clr>
            <a:srgbClr val="F26B43"/>
          </p15:clr>
        </p15:guide>
        <p15:guide id="4" orient="horz" pos="30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34.jpeg"/><Relationship Id="rId4" Type="http://schemas.openxmlformats.org/officeDocument/2006/relationships/image" Target="../media/image3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jpe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png"/><Relationship Id="rId18" Type="http://schemas.openxmlformats.org/officeDocument/2006/relationships/chart" Target="../charts/chart6.xml"/><Relationship Id="rId26" Type="http://schemas.openxmlformats.org/officeDocument/2006/relationships/image" Target="../media/image39.png"/><Relationship Id="rId3" Type="http://schemas.openxmlformats.org/officeDocument/2006/relationships/image" Target="../media/image23.png"/><Relationship Id="rId21" Type="http://schemas.openxmlformats.org/officeDocument/2006/relationships/image" Target="../media/image35.jpeg"/><Relationship Id="rId7" Type="http://schemas.openxmlformats.org/officeDocument/2006/relationships/chart" Target="../charts/chart2.xml"/><Relationship Id="rId12" Type="http://schemas.openxmlformats.org/officeDocument/2006/relationships/image" Target="../media/image28.png"/><Relationship Id="rId17" Type="http://schemas.openxmlformats.org/officeDocument/2006/relationships/image" Target="../media/image32.png"/><Relationship Id="rId25" Type="http://schemas.openxmlformats.org/officeDocument/2006/relationships/image" Target="../media/image38.png"/><Relationship Id="rId33" Type="http://schemas.openxmlformats.org/officeDocument/2006/relationships/image" Target="../media/image45.png"/><Relationship Id="rId2" Type="http://schemas.openxmlformats.org/officeDocument/2006/relationships/image" Target="../media/image22.png"/><Relationship Id="rId16" Type="http://schemas.openxmlformats.org/officeDocument/2006/relationships/image" Target="../media/image31.png"/><Relationship Id="rId20" Type="http://schemas.openxmlformats.org/officeDocument/2006/relationships/image" Target="../media/image34.jpe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21.xml"/><Relationship Id="rId6" Type="http://schemas.openxmlformats.org/officeDocument/2006/relationships/chart" Target="../charts/chart1.xml"/><Relationship Id="rId11" Type="http://schemas.openxmlformats.org/officeDocument/2006/relationships/image" Target="../media/image27.png"/><Relationship Id="rId24" Type="http://schemas.openxmlformats.org/officeDocument/2006/relationships/image" Target="../media/image37.png"/><Relationship Id="rId32" Type="http://schemas.openxmlformats.org/officeDocument/2006/relationships/image" Target="../media/image44.png"/><Relationship Id="rId5" Type="http://schemas.openxmlformats.org/officeDocument/2006/relationships/image" Target="../media/image25.jpeg"/><Relationship Id="rId15" Type="http://schemas.openxmlformats.org/officeDocument/2006/relationships/image" Target="../media/image30.png"/><Relationship Id="rId23" Type="http://schemas.openxmlformats.org/officeDocument/2006/relationships/image" Target="../media/image36.png"/><Relationship Id="rId28" Type="http://schemas.openxmlformats.org/officeDocument/2006/relationships/chart" Target="../charts/chart8.xml"/><Relationship Id="rId10" Type="http://schemas.openxmlformats.org/officeDocument/2006/relationships/chart" Target="../charts/chart4.xml"/><Relationship Id="rId19" Type="http://schemas.openxmlformats.org/officeDocument/2006/relationships/image" Target="../media/image33.jpeg"/><Relationship Id="rId31" Type="http://schemas.openxmlformats.org/officeDocument/2006/relationships/image" Target="../media/image43.png"/><Relationship Id="rId4" Type="http://schemas.openxmlformats.org/officeDocument/2006/relationships/image" Target="../media/image24.png"/><Relationship Id="rId9" Type="http://schemas.openxmlformats.org/officeDocument/2006/relationships/image" Target="../media/image26.jpeg"/><Relationship Id="rId14" Type="http://schemas.openxmlformats.org/officeDocument/2006/relationships/chart" Target="../charts/chart5.xml"/><Relationship Id="rId22" Type="http://schemas.openxmlformats.org/officeDocument/2006/relationships/chart" Target="../charts/chart7.xml"/><Relationship Id="rId27" Type="http://schemas.openxmlformats.org/officeDocument/2006/relationships/image" Target="../media/image40.png"/><Relationship Id="rId30" Type="http://schemas.openxmlformats.org/officeDocument/2006/relationships/image" Target="../media/image42.png"/><Relationship Id="rId8" Type="http://schemas.openxmlformats.org/officeDocument/2006/relationships/chart" Target="../charts/char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hild looking through a microscope&#10;&#10;Description automatically generated">
            <a:extLst>
              <a:ext uri="{FF2B5EF4-FFF2-40B4-BE49-F238E27FC236}">
                <a16:creationId xmlns:a16="http://schemas.microsoft.com/office/drawing/2014/main" id="{EF14DF95-F96E-D22F-EB96-8C72C42633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503" y="0"/>
            <a:ext cx="7714497" cy="5143500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686A3F2-FD3B-31EF-4986-C667EC8FB7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270269" y="204186"/>
            <a:ext cx="3488340" cy="327829"/>
          </a:xfrm>
        </p:spPr>
        <p:txBody>
          <a:bodyPr/>
          <a:lstStyle/>
          <a:p>
            <a:pPr>
              <a:tabLst>
                <a:tab pos="2286000" algn="l"/>
              </a:tabLst>
            </a:pPr>
            <a:r>
              <a:rPr lang="vi-VN">
                <a:solidFill>
                  <a:schemeClr val="bg1"/>
                </a:solidFill>
                <a:effectLst/>
              </a:rPr>
              <a:t>STEM INTERNSHIP PROGRAM 2023</a:t>
            </a:r>
            <a:endParaRPr lang="en-US">
              <a:solidFill>
                <a:schemeClr val="bg1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804BCCB-5A35-BCFA-3E4D-8B15F484EAE9}"/>
              </a:ext>
            </a:extLst>
          </p:cNvPr>
          <p:cNvSpPr/>
          <p:nvPr/>
        </p:nvSpPr>
        <p:spPr>
          <a:xfrm>
            <a:off x="0" y="0"/>
            <a:ext cx="5104015" cy="5143500"/>
          </a:xfrm>
          <a:prstGeom prst="rect">
            <a:avLst/>
          </a:prstGeom>
          <a:gradFill flip="none" rotWithShape="1">
            <a:gsLst>
              <a:gs pos="0">
                <a:srgbClr val="060803"/>
              </a:gs>
              <a:gs pos="30000">
                <a:srgbClr val="543522"/>
              </a:gs>
              <a:gs pos="56000">
                <a:srgbClr val="432311">
                  <a:alpha val="67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F6D9641-3A37-EA29-EB58-A58BBCE1103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vi-VN">
                <a:solidFill>
                  <a:schemeClr val="bg1"/>
                </a:solidFill>
              </a:rPr>
              <a:t>Final presentation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84679CA-7EEB-75D5-EA01-292F1CFA90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Sales prediction on D2C ZALO</a:t>
            </a:r>
          </a:p>
        </p:txBody>
      </p:sp>
      <p:pic>
        <p:nvPicPr>
          <p:cNvPr id="14" name="Picture 13" descr="A white logo on a black background&#10;&#10;Description automatically generated">
            <a:extLst>
              <a:ext uri="{FF2B5EF4-FFF2-40B4-BE49-F238E27FC236}">
                <a16:creationId xmlns:a16="http://schemas.microsoft.com/office/drawing/2014/main" id="{2690D72B-0C28-DD3D-CEB0-0286755BCCA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38" y="102450"/>
            <a:ext cx="1297102" cy="1410253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EB3EBE-EF35-D2C2-C4E4-0BFA33E103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24 | July | 2023</a:t>
            </a:r>
          </a:p>
        </p:txBody>
      </p:sp>
    </p:spTree>
    <p:extLst>
      <p:ext uri="{BB962C8B-B14F-4D97-AF65-F5344CB8AC3E}">
        <p14:creationId xmlns:p14="http://schemas.microsoft.com/office/powerpoint/2010/main" val="4265657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842AB8-3C83-494A-B877-E58A687224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Action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E3A3D8A-296E-4FD8-8CE6-FE736210B92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16B3179-BCA2-4750-8FF8-854E1CBE9443}" type="datetime5">
              <a:rPr lang="en-US" smtClean="0"/>
              <a:t>23-Jul-23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20F9FFA-A9DC-4DF0-BD87-77834753444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663091" y="4767263"/>
            <a:ext cx="3931921" cy="274637"/>
          </a:xfrm>
        </p:spPr>
        <p:txBody>
          <a:bodyPr/>
          <a:lstStyle/>
          <a:p>
            <a:r>
              <a:rPr lang="en-US"/>
              <a:t>CRM Interns | STEM High school Internship Program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EF104F-966B-495F-92D8-7F74197D60C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10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0600D3-65C9-485A-AE39-9B6BD672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Models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6307239-EEE7-93DC-73D9-243145EE301E}"/>
              </a:ext>
            </a:extLst>
          </p:cNvPr>
          <p:cNvGraphicFramePr/>
          <p:nvPr/>
        </p:nvGraphicFramePr>
        <p:xfrm>
          <a:off x="2135975" y="2213980"/>
          <a:ext cx="3608871" cy="2415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146" name="Picture 2">
            <a:extLst>
              <a:ext uri="{FF2B5EF4-FFF2-40B4-BE49-F238E27FC236}">
                <a16:creationId xmlns:a16="http://schemas.microsoft.com/office/drawing/2014/main" id="{F3A1FAA0-3C26-635C-D7C8-040C817E5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" y="2213979"/>
            <a:ext cx="3488692" cy="259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29748EB-07A5-8B15-CB06-74992749DE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9822" y="513556"/>
            <a:ext cx="4926875" cy="18164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CE48FC1-468E-209D-40F5-F357F340E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822" y="2554816"/>
            <a:ext cx="4934419" cy="18175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FC8E9AD-5C2E-CB0B-196F-2888421B4022}"/>
              </a:ext>
            </a:extLst>
          </p:cNvPr>
          <p:cNvSpPr txBox="1"/>
          <p:nvPr/>
        </p:nvSpPr>
        <p:spPr>
          <a:xfrm>
            <a:off x="408840" y="986885"/>
            <a:ext cx="3206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latin typeface="+mj-lt"/>
              </a:rPr>
              <a:t>- We have tried several models, and some of them are failed: Linear Regression, Random Forest, </a:t>
            </a:r>
            <a:r>
              <a:rPr lang="en-US" err="1">
                <a:latin typeface="+mj-lt"/>
              </a:rPr>
              <a:t>XGBoost</a:t>
            </a:r>
            <a:r>
              <a:rPr lang="en-US">
                <a:latin typeface="+mj-lt"/>
              </a:rPr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3A6C53-47FB-A6C6-A6B5-DD8D616F80DD}"/>
              </a:ext>
            </a:extLst>
          </p:cNvPr>
          <p:cNvSpPr txBox="1"/>
          <p:nvPr/>
        </p:nvSpPr>
        <p:spPr>
          <a:xfrm>
            <a:off x="6575113" y="4509665"/>
            <a:ext cx="2461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>
                <a:latin typeface="+mj-lt"/>
              </a:rPr>
              <a:t>* </a:t>
            </a:r>
            <a:r>
              <a:rPr lang="en-US" sz="1200" err="1">
                <a:latin typeface="+mj-lt"/>
              </a:rPr>
              <a:t>SumDay</a:t>
            </a:r>
            <a:r>
              <a:rPr lang="en-US" sz="1200">
                <a:latin typeface="+mj-lt"/>
              </a:rPr>
              <a:t> – Sum of sales in a day</a:t>
            </a:r>
          </a:p>
        </p:txBody>
      </p:sp>
    </p:spTree>
    <p:extLst>
      <p:ext uri="{BB962C8B-B14F-4D97-AF65-F5344CB8AC3E}">
        <p14:creationId xmlns:p14="http://schemas.microsoft.com/office/powerpoint/2010/main" val="162991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10" grpId="0">
        <p:bldAsOne/>
      </p:bldGraphic>
      <p:bldGraphic spid="10" grpId="1">
        <p:bldAsOne/>
      </p:bldGraphic>
      <p:bldP spid="25" grpId="0"/>
      <p:bldP spid="25" grpId="1"/>
      <p:bldP spid="26" grpId="0"/>
      <p:bldP spid="26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842AB8-3C83-494A-B877-E58A687224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Action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E3A3D8A-296E-4FD8-8CE6-FE736210B92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16B3179-BCA2-4750-8FF8-854E1CBE9443}" type="datetime5">
              <a:rPr lang="en-US" smtClean="0"/>
              <a:t>23-Jul-23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20F9FFA-A9DC-4DF0-BD87-77834753444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663091" y="4767263"/>
            <a:ext cx="3931921" cy="274637"/>
          </a:xfrm>
        </p:spPr>
        <p:txBody>
          <a:bodyPr/>
          <a:lstStyle/>
          <a:p>
            <a:r>
              <a:rPr lang="en-US"/>
              <a:t>CRM Interns | STEM High school Internship Program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EF104F-966B-495F-92D8-7F74197D60C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11</a:t>
            </a:fld>
            <a:endParaRPr lang="en-IN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6307239-EEE7-93DC-73D9-243145EE301E}"/>
              </a:ext>
            </a:extLst>
          </p:cNvPr>
          <p:cNvGraphicFramePr/>
          <p:nvPr/>
        </p:nvGraphicFramePr>
        <p:xfrm>
          <a:off x="2135975" y="2213980"/>
          <a:ext cx="3608871" cy="2415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3E65051-CF57-1376-FB24-6671A7365D25}"/>
              </a:ext>
            </a:extLst>
          </p:cNvPr>
          <p:cNvSpPr txBox="1"/>
          <p:nvPr/>
        </p:nvSpPr>
        <p:spPr>
          <a:xfrm>
            <a:off x="633346" y="1097439"/>
            <a:ext cx="428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+mj-lt"/>
              </a:rPr>
              <a:t>Welcome to PROPHET !!!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51F17141-A261-413B-5FE6-37AC8DCFD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768" y="393864"/>
            <a:ext cx="3596888" cy="214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>
            <a:extLst>
              <a:ext uri="{FF2B5EF4-FFF2-40B4-BE49-F238E27FC236}">
                <a16:creationId xmlns:a16="http://schemas.microsoft.com/office/drawing/2014/main" id="{CDCFF76C-7346-1E8D-0796-430BEDE9D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3" y="1604090"/>
            <a:ext cx="4871258" cy="290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8A2D59BE-4793-3439-EB6C-E37EECB33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210" y="2621448"/>
            <a:ext cx="3234899" cy="214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150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10" grpId="1">
        <p:bldAsOne/>
      </p:bldGraphic>
      <p:bldP spid="3" grpId="0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842AB8-3C83-494A-B877-E58A687224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Action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E3A3D8A-296E-4FD8-8CE6-FE736210B92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16B3179-BCA2-4750-8FF8-854E1CBE9443}" type="datetime5">
              <a:rPr lang="en-US" smtClean="0"/>
              <a:t>23-Jul-23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20F9FFA-A9DC-4DF0-BD87-77834753444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663091" y="4767263"/>
            <a:ext cx="3931921" cy="274637"/>
          </a:xfrm>
        </p:spPr>
        <p:txBody>
          <a:bodyPr/>
          <a:lstStyle/>
          <a:p>
            <a:r>
              <a:rPr lang="en-US"/>
              <a:t>CRM Interns | STEM High school Internship Program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EF104F-966B-495F-92D8-7F74197D60C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12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0600D3-65C9-485A-AE39-9B6BD672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Models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6307239-EEE7-93DC-73D9-243145EE301E}"/>
              </a:ext>
            </a:extLst>
          </p:cNvPr>
          <p:cNvGraphicFramePr/>
          <p:nvPr/>
        </p:nvGraphicFramePr>
        <p:xfrm>
          <a:off x="2135975" y="2213980"/>
          <a:ext cx="3608871" cy="2415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3" name="Picture 12" descr="A graph showing a graph of sales&#10;&#10;Description automatically generated">
            <a:extLst>
              <a:ext uri="{FF2B5EF4-FFF2-40B4-BE49-F238E27FC236}">
                <a16:creationId xmlns:a16="http://schemas.microsoft.com/office/drawing/2014/main" id="{109EADC8-E976-422D-6905-AC5FB3A798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173" y="1001404"/>
            <a:ext cx="2882754" cy="1725571"/>
          </a:xfrm>
          <a:prstGeom prst="rect">
            <a:avLst/>
          </a:prstGeom>
        </p:spPr>
      </p:pic>
      <p:pic>
        <p:nvPicPr>
          <p:cNvPr id="15" name="Picture 14" descr="A graph showing sales prediction for last quarter&#10;&#10;Description automatically generated">
            <a:extLst>
              <a:ext uri="{FF2B5EF4-FFF2-40B4-BE49-F238E27FC236}">
                <a16:creationId xmlns:a16="http://schemas.microsoft.com/office/drawing/2014/main" id="{9A64749C-094A-AF24-9037-8CD6371D97C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59" y="2821874"/>
            <a:ext cx="2998528" cy="1794872"/>
          </a:xfrm>
          <a:prstGeom prst="rect">
            <a:avLst/>
          </a:prstGeom>
        </p:spPr>
      </p:pic>
      <p:pic>
        <p:nvPicPr>
          <p:cNvPr id="17" name="Picture 16" descr="A graph showing a line graph&#10;&#10;Description automatically generated">
            <a:extLst>
              <a:ext uri="{FF2B5EF4-FFF2-40B4-BE49-F238E27FC236}">
                <a16:creationId xmlns:a16="http://schemas.microsoft.com/office/drawing/2014/main" id="{4A2F4ACA-C9BE-E9E4-2587-627C3911AFB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59" y="965227"/>
            <a:ext cx="3080114" cy="1843709"/>
          </a:xfrm>
          <a:prstGeom prst="rect">
            <a:avLst/>
          </a:prstGeom>
        </p:spPr>
      </p:pic>
      <p:pic>
        <p:nvPicPr>
          <p:cNvPr id="19" name="Picture 18" descr="A graph showing a line graph&#10;&#10;Description automatically generated">
            <a:extLst>
              <a:ext uri="{FF2B5EF4-FFF2-40B4-BE49-F238E27FC236}">
                <a16:creationId xmlns:a16="http://schemas.microsoft.com/office/drawing/2014/main" id="{F116A462-5B48-344C-E02B-737B703C8DD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173" y="2864294"/>
            <a:ext cx="2927659" cy="1752452"/>
          </a:xfrm>
          <a:prstGeom prst="rect">
            <a:avLst/>
          </a:prstGeom>
        </p:spPr>
      </p:pic>
      <p:pic>
        <p:nvPicPr>
          <p:cNvPr id="21" name="Picture 20" descr="A graph showing a line of sales&#10;&#10;Description automatically generated">
            <a:extLst>
              <a:ext uri="{FF2B5EF4-FFF2-40B4-BE49-F238E27FC236}">
                <a16:creationId xmlns:a16="http://schemas.microsoft.com/office/drawing/2014/main" id="{693B130D-348A-025A-F063-3A06B395347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385" y="2110246"/>
            <a:ext cx="2882754" cy="1725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1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10" grpId="1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E3A3D8A-296E-4FD8-8CE6-FE736210B92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16B3179-BCA2-4750-8FF8-854E1CBE9443}" type="datetime5">
              <a:rPr lang="en-US" smtClean="0"/>
              <a:t>23-Jul-23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20F9FFA-A9DC-4DF0-BD87-77834753444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663091" y="4767263"/>
            <a:ext cx="3931921" cy="274637"/>
          </a:xfrm>
        </p:spPr>
        <p:txBody>
          <a:bodyPr/>
          <a:lstStyle/>
          <a:p>
            <a:r>
              <a:rPr lang="en-US"/>
              <a:t>CRM Interns | STEM High school Internship Program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EF104F-966B-495F-92D8-7F74197D60C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13</a:t>
            </a:fld>
            <a:endParaRPr lang="en-IN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6307239-EEE7-93DC-73D9-243145EE301E}"/>
              </a:ext>
            </a:extLst>
          </p:cNvPr>
          <p:cNvGraphicFramePr/>
          <p:nvPr/>
        </p:nvGraphicFramePr>
        <p:xfrm>
          <a:off x="2135975" y="2213980"/>
          <a:ext cx="3608871" cy="2415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5362" name="Picture 2">
            <a:extLst>
              <a:ext uri="{FF2B5EF4-FFF2-40B4-BE49-F238E27FC236}">
                <a16:creationId xmlns:a16="http://schemas.microsoft.com/office/drawing/2014/main" id="{573BD86D-25D9-4FA4-503F-451FE1CBE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110" y="900628"/>
            <a:ext cx="5901777" cy="197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D2CEE64B-C845-2D94-82AD-D5C37C3E7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110" y="2875060"/>
            <a:ext cx="5856195" cy="197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F9D5B95-1D6B-5345-5994-CE391A4ECA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2921" y="266700"/>
            <a:ext cx="5241925" cy="261610"/>
          </a:xfrm>
        </p:spPr>
        <p:txBody>
          <a:bodyPr/>
          <a:lstStyle/>
          <a:p>
            <a:r>
              <a:rPr lang="en-US"/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201886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Graphic spid="10" grpId="1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346E14-B66D-446A-828F-0A18184829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2921" y="211521"/>
            <a:ext cx="5241925" cy="261610"/>
          </a:xfrm>
        </p:spPr>
        <p:txBody>
          <a:bodyPr/>
          <a:lstStyle/>
          <a:p>
            <a:r>
              <a:rPr lang="en-IN"/>
              <a:t>Action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560B2-6EE6-4D4B-967B-22BA07C6FF1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2D3E0B-2383-40A5-A347-F9CF3AA1959C}" type="datetime5">
              <a:rPr lang="en-US" smtClean="0"/>
              <a:t>23-Jul-23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0B91F-B476-42D1-B829-7EB708BC053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CRM Interns | STEM High school Internship Program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6E7A7-CA8F-418E-A52E-F4D7645D5D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14</a:t>
            </a:fld>
            <a:endParaRPr lang="en-IN"/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31C31BB5-CE97-7F82-9928-B5778934A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984" y="959191"/>
            <a:ext cx="8658032" cy="322511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0" name="Title 7">
            <a:extLst>
              <a:ext uri="{FF2B5EF4-FFF2-40B4-BE49-F238E27FC236}">
                <a16:creationId xmlns:a16="http://schemas.microsoft.com/office/drawing/2014/main" id="{F2141589-ABFE-A733-A8B1-475A90B43FB0}"/>
              </a:ext>
            </a:extLst>
          </p:cNvPr>
          <p:cNvSpPr txBox="1">
            <a:spLocks/>
          </p:cNvSpPr>
          <p:nvPr/>
        </p:nvSpPr>
        <p:spPr>
          <a:xfrm>
            <a:off x="502920" y="550727"/>
            <a:ext cx="8138160" cy="390526"/>
          </a:xfrm>
          <a:prstGeom prst="rect">
            <a:avLst/>
          </a:prstGeom>
        </p:spPr>
        <p:txBody>
          <a:bodyPr vert="horz" lIns="0" tIns="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 cap="none" spc="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6. Result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3A2C55B-614C-D572-EA1B-A839E8931E7C}"/>
              </a:ext>
            </a:extLst>
          </p:cNvPr>
          <p:cNvSpPr>
            <a:spLocks/>
          </p:cNvSpPr>
          <p:nvPr/>
        </p:nvSpPr>
        <p:spPr>
          <a:xfrm>
            <a:off x="4012734" y="6989641"/>
            <a:ext cx="784954" cy="307427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90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346E14-B66D-446A-828F-0A18184829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2921" y="211521"/>
            <a:ext cx="5241925" cy="261610"/>
          </a:xfrm>
        </p:spPr>
        <p:txBody>
          <a:bodyPr/>
          <a:lstStyle/>
          <a:p>
            <a:r>
              <a:rPr lang="en-IN"/>
              <a:t>Action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560B2-6EE6-4D4B-967B-22BA07C6FF1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2D3E0B-2383-40A5-A347-F9CF3AA1959C}" type="datetime5">
              <a:rPr lang="en-US" smtClean="0"/>
              <a:t>23-Jul-23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0B91F-B476-42D1-B829-7EB708BC053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CRM Interns | STEM High school Internship Program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6E7A7-CA8F-418E-A52E-F4D7645D5D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15</a:t>
            </a:fld>
            <a:endParaRPr lang="en-IN"/>
          </a:p>
        </p:txBody>
      </p:sp>
      <p:sp>
        <p:nvSpPr>
          <p:cNvPr id="50" name="Title 7">
            <a:extLst>
              <a:ext uri="{FF2B5EF4-FFF2-40B4-BE49-F238E27FC236}">
                <a16:creationId xmlns:a16="http://schemas.microsoft.com/office/drawing/2014/main" id="{F2141589-ABFE-A733-A8B1-475A90B43FB0}"/>
              </a:ext>
            </a:extLst>
          </p:cNvPr>
          <p:cNvSpPr txBox="1">
            <a:spLocks/>
          </p:cNvSpPr>
          <p:nvPr/>
        </p:nvSpPr>
        <p:spPr>
          <a:xfrm>
            <a:off x="502920" y="550727"/>
            <a:ext cx="8138160" cy="390526"/>
          </a:xfrm>
          <a:prstGeom prst="rect">
            <a:avLst/>
          </a:prstGeom>
        </p:spPr>
        <p:txBody>
          <a:bodyPr vert="horz" lIns="0" tIns="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 cap="none" spc="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6. Result</a:t>
            </a:r>
          </a:p>
        </p:txBody>
      </p:sp>
      <p:sp>
        <p:nvSpPr>
          <p:cNvPr id="52" name="Content Placeholder 3">
            <a:extLst>
              <a:ext uri="{FF2B5EF4-FFF2-40B4-BE49-F238E27FC236}">
                <a16:creationId xmlns:a16="http://schemas.microsoft.com/office/drawing/2014/main" id="{EC79A591-BC82-8C19-8328-033B4F2E6148}"/>
              </a:ext>
            </a:extLst>
          </p:cNvPr>
          <p:cNvSpPr txBox="1">
            <a:spLocks/>
          </p:cNvSpPr>
          <p:nvPr/>
        </p:nvSpPr>
        <p:spPr>
          <a:xfrm>
            <a:off x="0" y="1123507"/>
            <a:ext cx="3817301" cy="31756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169863" indent="-1698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000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576263" indent="-1698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744538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»"/>
              <a:defRPr sz="11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sz="1600">
                <a:solidFill>
                  <a:srgbClr val="090B05"/>
                </a:solidFill>
              </a:rPr>
              <a:t>From </a:t>
            </a:r>
            <a:r>
              <a:rPr lang="en-US" sz="1600" b="1">
                <a:solidFill>
                  <a:srgbClr val="090B05"/>
                </a:solidFill>
              </a:rPr>
              <a:t>01 Mar </a:t>
            </a:r>
            <a:r>
              <a:rPr lang="en-US" sz="1600">
                <a:solidFill>
                  <a:srgbClr val="090B05"/>
                </a:solidFill>
              </a:rPr>
              <a:t>to </a:t>
            </a:r>
            <a:r>
              <a:rPr lang="en-US" sz="1600" b="1">
                <a:solidFill>
                  <a:srgbClr val="090B05"/>
                </a:solidFill>
              </a:rPr>
              <a:t>06 July</a:t>
            </a:r>
            <a:r>
              <a:rPr lang="en-US" sz="1600">
                <a:solidFill>
                  <a:srgbClr val="090B05"/>
                </a:solidFill>
              </a:rPr>
              <a:t>, model forecast </a:t>
            </a:r>
            <a:r>
              <a:rPr lang="en-US" sz="1600">
                <a:solidFill>
                  <a:schemeClr val="tx2">
                    <a:lumMod val="75000"/>
                  </a:schemeClr>
                </a:solidFill>
              </a:rPr>
              <a:t>33.8 billions</a:t>
            </a:r>
            <a:r>
              <a:rPr lang="en-US" sz="1600">
                <a:solidFill>
                  <a:srgbClr val="090B05"/>
                </a:solidFill>
              </a:rPr>
              <a:t> VND of sales. </a:t>
            </a:r>
          </a:p>
          <a:p>
            <a:pPr lvl="2"/>
            <a:r>
              <a:rPr lang="en-US" sz="1600">
                <a:solidFill>
                  <a:srgbClr val="090B05"/>
                </a:solidFill>
              </a:rPr>
              <a:t>Actual sales in that time: </a:t>
            </a:r>
            <a:r>
              <a:rPr lang="en-US" sz="1600">
                <a:solidFill>
                  <a:schemeClr val="tx2">
                    <a:lumMod val="75000"/>
                  </a:schemeClr>
                </a:solidFill>
              </a:rPr>
              <a:t>31,4 billions</a:t>
            </a:r>
            <a:r>
              <a:rPr lang="en-US" sz="1600">
                <a:solidFill>
                  <a:srgbClr val="090B05"/>
                </a:solidFill>
              </a:rPr>
              <a:t> VND</a:t>
            </a:r>
          </a:p>
          <a:p>
            <a:pPr lvl="2"/>
            <a:r>
              <a:rPr lang="en-US" sz="1600">
                <a:solidFill>
                  <a:srgbClr val="090B05"/>
                </a:solidFill>
              </a:rPr>
              <a:t> Revenue difference </a:t>
            </a:r>
            <a:r>
              <a:rPr lang="en-US" sz="1600">
                <a:solidFill>
                  <a:schemeClr val="tx2">
                    <a:lumMod val="75000"/>
                  </a:schemeClr>
                </a:solidFill>
              </a:rPr>
              <a:t>of 22.8 millions </a:t>
            </a:r>
            <a:r>
              <a:rPr lang="en-US" sz="1600">
                <a:solidFill>
                  <a:srgbClr val="090B05"/>
                </a:solidFill>
              </a:rPr>
              <a:t>VND per day</a:t>
            </a:r>
          </a:p>
          <a:p>
            <a:pPr lvl="2"/>
            <a:r>
              <a:rPr lang="en-US" sz="1600">
                <a:solidFill>
                  <a:srgbClr val="090B05"/>
                </a:solidFill>
              </a:rPr>
              <a:t>Confidence: 90.4% </a:t>
            </a:r>
          </a:p>
          <a:p>
            <a:pPr lvl="2"/>
            <a:r>
              <a:rPr lang="en-US" sz="1600">
                <a:solidFill>
                  <a:srgbClr val="090B05"/>
                </a:solidFill>
              </a:rPr>
              <a:t>Model predict sales of 2023 reached </a:t>
            </a:r>
            <a:r>
              <a:rPr lang="en-US" sz="1600">
                <a:solidFill>
                  <a:schemeClr val="tx2">
                    <a:lumMod val="75000"/>
                  </a:schemeClr>
                </a:solidFill>
              </a:rPr>
              <a:t>95,2 billions</a:t>
            </a:r>
            <a:r>
              <a:rPr lang="en-US" sz="1600">
                <a:solidFill>
                  <a:srgbClr val="090B05"/>
                </a:solidFill>
              </a:rPr>
              <a:t> VND. </a:t>
            </a:r>
          </a:p>
          <a:p>
            <a:pPr marL="228600" lvl="2" indent="0">
              <a:buFont typeface="Arial" panose="020B0604020202020204" pitchFamily="34" charset="0"/>
              <a:buNone/>
            </a:pPr>
            <a:endParaRPr lang="en-US" sz="1600">
              <a:solidFill>
                <a:srgbClr val="090B05"/>
              </a:solidFill>
            </a:endParaRPr>
          </a:p>
          <a:p>
            <a:pPr marL="228600" lvl="2" indent="0">
              <a:buFont typeface="Arial" panose="020B0604020202020204" pitchFamily="34" charset="0"/>
              <a:buNone/>
            </a:pPr>
            <a:endParaRPr lang="en-US" sz="1600"/>
          </a:p>
          <a:p>
            <a:pPr marL="228600" lvl="2" indent="0">
              <a:buFont typeface="Arial" panose="020B0604020202020204" pitchFamily="34" charset="0"/>
              <a:buNone/>
            </a:pPr>
            <a:endParaRPr lang="en-US" sz="1600"/>
          </a:p>
          <a:p>
            <a:pPr marL="228600" lvl="2" indent="0">
              <a:buFont typeface="Arial" panose="020B0604020202020204" pitchFamily="34" charset="0"/>
              <a:buNone/>
            </a:pPr>
            <a:endParaRPr lang="en-US" sz="1600"/>
          </a:p>
          <a:p>
            <a:endParaRPr lang="en-US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91FF750-176E-56B2-C6C3-07A12029C501}"/>
              </a:ext>
            </a:extLst>
          </p:cNvPr>
          <p:cNvSpPr txBox="1">
            <a:spLocks/>
          </p:cNvSpPr>
          <p:nvPr/>
        </p:nvSpPr>
        <p:spPr>
          <a:xfrm>
            <a:off x="5161997" y="1018850"/>
            <a:ext cx="1855354" cy="390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accent3"/>
                </a:solidFill>
              </a:rPr>
              <a:t>Visualize Result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1C97B0B-7E41-A578-F37C-CA66F1117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49" y="1949944"/>
            <a:ext cx="6108651" cy="201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063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2" grpId="1"/>
      <p:bldP spid="19" grpId="0"/>
      <p:bldP spid="19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346E14-B66D-446A-828F-0A18184829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2921" y="211521"/>
            <a:ext cx="5241925" cy="261610"/>
          </a:xfrm>
        </p:spPr>
        <p:txBody>
          <a:bodyPr/>
          <a:lstStyle/>
          <a:p>
            <a:r>
              <a:rPr lang="en-IN"/>
              <a:t>Action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560B2-6EE6-4D4B-967B-22BA07C6FF1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2D3E0B-2383-40A5-A347-F9CF3AA1959C}" type="datetime5">
              <a:rPr lang="en-US" smtClean="0"/>
              <a:t>23-Jul-23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0B91F-B476-42D1-B829-7EB708BC053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CRM Interns | STEM High school Internship Program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6E7A7-CA8F-418E-A52E-F4D7645D5D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16</a:t>
            </a:fld>
            <a:endParaRPr lang="en-IN"/>
          </a:p>
        </p:txBody>
      </p:sp>
      <p:sp>
        <p:nvSpPr>
          <p:cNvPr id="50" name="Title 7">
            <a:extLst>
              <a:ext uri="{FF2B5EF4-FFF2-40B4-BE49-F238E27FC236}">
                <a16:creationId xmlns:a16="http://schemas.microsoft.com/office/drawing/2014/main" id="{F2141589-ABFE-A733-A8B1-475A90B43FB0}"/>
              </a:ext>
            </a:extLst>
          </p:cNvPr>
          <p:cNvSpPr txBox="1">
            <a:spLocks/>
          </p:cNvSpPr>
          <p:nvPr/>
        </p:nvSpPr>
        <p:spPr>
          <a:xfrm>
            <a:off x="502920" y="550727"/>
            <a:ext cx="8138160" cy="390526"/>
          </a:xfrm>
          <a:prstGeom prst="rect">
            <a:avLst/>
          </a:prstGeom>
        </p:spPr>
        <p:txBody>
          <a:bodyPr vert="horz" lIns="0" tIns="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 cap="none" spc="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6. Result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F47120F-D1C0-EC16-BF74-0F5721EAC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03" y="941253"/>
            <a:ext cx="7112793" cy="37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07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346E14-B66D-446A-828F-0A18184829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2921" y="211521"/>
            <a:ext cx="5241925" cy="261610"/>
          </a:xfrm>
        </p:spPr>
        <p:txBody>
          <a:bodyPr/>
          <a:lstStyle/>
          <a:p>
            <a:r>
              <a:rPr lang="en-IN"/>
              <a:t>Ending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560B2-6EE6-4D4B-967B-22BA07C6FF1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2D3E0B-2383-40A5-A347-F9CF3AA1959C}" type="datetime5">
              <a:rPr lang="en-US" smtClean="0"/>
              <a:t>23-Jul-23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0B91F-B476-42D1-B829-7EB708BC053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CRM Interns | STEM High school Internship Program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6E7A7-CA8F-418E-A52E-F4D7645D5D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17</a:t>
            </a:fld>
            <a:endParaRPr lang="en-IN"/>
          </a:p>
        </p:txBody>
      </p:sp>
      <p:sp>
        <p:nvSpPr>
          <p:cNvPr id="50" name="Title 7">
            <a:extLst>
              <a:ext uri="{FF2B5EF4-FFF2-40B4-BE49-F238E27FC236}">
                <a16:creationId xmlns:a16="http://schemas.microsoft.com/office/drawing/2014/main" id="{F2141589-ABFE-A733-A8B1-475A90B43FB0}"/>
              </a:ext>
            </a:extLst>
          </p:cNvPr>
          <p:cNvSpPr txBox="1">
            <a:spLocks/>
          </p:cNvSpPr>
          <p:nvPr/>
        </p:nvSpPr>
        <p:spPr>
          <a:xfrm>
            <a:off x="502920" y="550727"/>
            <a:ext cx="8138160" cy="390526"/>
          </a:xfrm>
          <a:prstGeom prst="rect">
            <a:avLst/>
          </a:prstGeom>
        </p:spPr>
        <p:txBody>
          <a:bodyPr vert="horz" lIns="0" tIns="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 cap="none" spc="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Internship journey in a nutshell</a:t>
            </a:r>
          </a:p>
        </p:txBody>
      </p:sp>
    </p:spTree>
    <p:extLst>
      <p:ext uri="{BB962C8B-B14F-4D97-AF65-F5344CB8AC3E}">
        <p14:creationId xmlns:p14="http://schemas.microsoft.com/office/powerpoint/2010/main" val="3509796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842AB8-3C83-494A-B877-E58A687224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Situation &amp; task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DD263F-1A12-455F-90C9-850801530D4D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" y="1001403"/>
            <a:ext cx="8145780" cy="3680955"/>
          </a:xfrm>
        </p:spPr>
        <p:txBody>
          <a:bodyPr/>
          <a:lstStyle/>
          <a:p>
            <a:pPr lvl="1"/>
            <a:r>
              <a:rPr lang="en-US"/>
              <a:t>Situation</a:t>
            </a:r>
          </a:p>
          <a:p>
            <a:pPr lvl="2"/>
            <a:r>
              <a:rPr lang="en-US"/>
              <a:t>Our CRM Team want to have a hint about the last quarter of 2023 sales of 5 milk brands sold via </a:t>
            </a:r>
            <a:r>
              <a:rPr lang="en-US" err="1"/>
              <a:t>Zalo</a:t>
            </a:r>
            <a:r>
              <a:rPr lang="en-US"/>
              <a:t> D2C           make adjustments to increase sales.</a:t>
            </a:r>
          </a:p>
          <a:p>
            <a:pPr lvl="2"/>
            <a:endParaRPr lang="en-US"/>
          </a:p>
          <a:p>
            <a:pPr marL="228600" lvl="2" indent="0">
              <a:buNone/>
            </a:pPr>
            <a:endParaRPr lang="en-US"/>
          </a:p>
          <a:p>
            <a:pPr marL="228600" lvl="2" indent="0">
              <a:buNone/>
            </a:pPr>
            <a:endParaRPr lang="en-US"/>
          </a:p>
          <a:p>
            <a:pPr lvl="1"/>
            <a:r>
              <a:rPr lang="en-US"/>
              <a:t>Task</a:t>
            </a:r>
          </a:p>
          <a:p>
            <a:pPr lvl="2"/>
            <a:r>
              <a:rPr lang="en-US"/>
              <a:t>Data of all orders on </a:t>
            </a:r>
            <a:r>
              <a:rPr lang="en-US" err="1"/>
              <a:t>Zalo</a:t>
            </a:r>
            <a:r>
              <a:rPr lang="en-US"/>
              <a:t> D2C from Feb 2022 to July 2023</a:t>
            </a:r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lvl="2"/>
            <a:endParaRPr lang="en-US"/>
          </a:p>
          <a:p>
            <a:pPr marL="406400" lvl="3" indent="0" algn="ctr">
              <a:buNone/>
            </a:pPr>
            <a:r>
              <a:rPr lang="en-US" i="1"/>
              <a:t>The largest dataset we have ever seen (82001 rows x 84 columns)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E3A3D8A-296E-4FD8-8CE6-FE736210B92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16B3179-BCA2-4750-8FF8-854E1CBE9443}" type="datetime5">
              <a:rPr lang="en-US" smtClean="0"/>
              <a:t>23-Jul-23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20F9FFA-A9DC-4DF0-BD87-77834753444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663091" y="4767263"/>
            <a:ext cx="3931921" cy="274637"/>
          </a:xfrm>
        </p:spPr>
        <p:txBody>
          <a:bodyPr/>
          <a:lstStyle/>
          <a:p>
            <a:r>
              <a:rPr lang="en-US"/>
              <a:t>CRM Interns | STEM High school Internship Program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EF104F-966B-495F-92D8-7F74197D60C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2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0600D3-65C9-485A-AE39-9B6BD672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Professional work</a:t>
            </a:r>
            <a:endParaRPr lang="en-IN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3C551D6-6641-749A-5DD1-2EBBE7CEEEB0}"/>
              </a:ext>
            </a:extLst>
          </p:cNvPr>
          <p:cNvSpPr/>
          <p:nvPr/>
        </p:nvSpPr>
        <p:spPr>
          <a:xfrm>
            <a:off x="1736612" y="1539005"/>
            <a:ext cx="331076" cy="20495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Zalo - AppRecs">
            <a:extLst>
              <a:ext uri="{FF2B5EF4-FFF2-40B4-BE49-F238E27FC236}">
                <a16:creationId xmlns:a16="http://schemas.microsoft.com/office/drawing/2014/main" id="{3C5052E1-1FD2-45D1-953D-EFCC199F4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889" y="1958549"/>
            <a:ext cx="782868" cy="78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milac Logo Download in HD Quality">
            <a:extLst>
              <a:ext uri="{FF2B5EF4-FFF2-40B4-BE49-F238E27FC236}">
                <a16:creationId xmlns:a16="http://schemas.microsoft.com/office/drawing/2014/main" id="{A07E4366-46F5-7AC4-EF81-D02344C14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078" y="2161482"/>
            <a:ext cx="1325949" cy="360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ản phẩm sữa Abbott Grow - Dinh dưỡng cho con cao hơn, thông minh hơn I ...">
            <a:extLst>
              <a:ext uri="{FF2B5EF4-FFF2-40B4-BE49-F238E27FC236}">
                <a16:creationId xmlns:a16="http://schemas.microsoft.com/office/drawing/2014/main" id="{0B602373-B808-95EC-E7CE-A32E8799F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052" y="1506529"/>
            <a:ext cx="1397005" cy="112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ealthy Nutritional Drink Supplement for Kids Growth">
            <a:extLst>
              <a:ext uri="{FF2B5EF4-FFF2-40B4-BE49-F238E27FC236}">
                <a16:creationId xmlns:a16="http://schemas.microsoft.com/office/drawing/2014/main" id="{7B1485A3-D6BA-6456-5163-1E52452B6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853" y="1900859"/>
            <a:ext cx="1135250" cy="41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AutoShape 16" descr="5 claves de la alimentación para diabéticos | Aprende a armar tu menú">
            <a:extLst>
              <a:ext uri="{FF2B5EF4-FFF2-40B4-BE49-F238E27FC236}">
                <a16:creationId xmlns:a16="http://schemas.microsoft.com/office/drawing/2014/main" id="{3594EBA4-F9D8-0128-CAA3-EBB62FEF79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AutoShape 18" descr="5 claves de la alimentación para diabéticos | Aprende a armar tu menú">
            <a:extLst>
              <a:ext uri="{FF2B5EF4-FFF2-40B4-BE49-F238E27FC236}">
                <a16:creationId xmlns:a16="http://schemas.microsoft.com/office/drawing/2014/main" id="{3BA1233D-DB07-452C-DDAF-C7ECD3C7E93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AutoShape 20" descr="5 claves de la alimentación para diabéticos | Aprende a armar tu menú">
            <a:extLst>
              <a:ext uri="{FF2B5EF4-FFF2-40B4-BE49-F238E27FC236}">
                <a16:creationId xmlns:a16="http://schemas.microsoft.com/office/drawing/2014/main" id="{CBA5B035-23E6-4682-5279-C54D1A316DA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9" name="Picture 28" descr="A blue and yellow text&#10;&#10;Description automatically generated">
            <a:extLst>
              <a:ext uri="{FF2B5EF4-FFF2-40B4-BE49-F238E27FC236}">
                <a16:creationId xmlns:a16="http://schemas.microsoft.com/office/drawing/2014/main" id="{22D3BF73-5D2A-4A8C-B298-0D7D1712C5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429" y="2590901"/>
            <a:ext cx="1397005" cy="391545"/>
          </a:xfrm>
          <a:prstGeom prst="rect">
            <a:avLst/>
          </a:prstGeom>
        </p:spPr>
      </p:pic>
      <p:pic>
        <p:nvPicPr>
          <p:cNvPr id="31" name="Graphic 30" descr="Target Audience with solid fill">
            <a:extLst>
              <a:ext uri="{FF2B5EF4-FFF2-40B4-BE49-F238E27FC236}">
                <a16:creationId xmlns:a16="http://schemas.microsoft.com/office/drawing/2014/main" id="{FB4280CE-FC50-BAB6-AF1A-F8980572FA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5257" y="1956141"/>
            <a:ext cx="718119" cy="718119"/>
          </a:xfrm>
          <a:prstGeom prst="rect">
            <a:avLst/>
          </a:prstGeom>
        </p:spPr>
      </p:pic>
      <p:pic>
        <p:nvPicPr>
          <p:cNvPr id="1046" name="Picture 22" descr="Ensure Logo PNG Vector (EPS) Free Download">
            <a:extLst>
              <a:ext uri="{FF2B5EF4-FFF2-40B4-BE49-F238E27FC236}">
                <a16:creationId xmlns:a16="http://schemas.microsoft.com/office/drawing/2014/main" id="{31B90D41-DE40-4776-E9A1-E92C09A87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442" y="2522341"/>
            <a:ext cx="1215916" cy="41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90DF87EC-0F9D-4191-3E5B-C85ACEE4B781}"/>
              </a:ext>
            </a:extLst>
          </p:cNvPr>
          <p:cNvSpPr/>
          <p:nvPr/>
        </p:nvSpPr>
        <p:spPr>
          <a:xfrm>
            <a:off x="1543090" y="2250388"/>
            <a:ext cx="718119" cy="20714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5C23474F-CE47-FAEB-68B8-B7FE879D0607}"/>
              </a:ext>
            </a:extLst>
          </p:cNvPr>
          <p:cNvSpPr/>
          <p:nvPr/>
        </p:nvSpPr>
        <p:spPr>
          <a:xfrm>
            <a:off x="3202237" y="2250388"/>
            <a:ext cx="718119" cy="20714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BFB4E4F-B8B8-6BF3-37E7-0095B688BE0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912" y="3325896"/>
            <a:ext cx="6248176" cy="107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487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842AB8-3C83-494A-B877-E58A687224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Action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E3A3D8A-296E-4FD8-8CE6-FE736210B92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16B3179-BCA2-4750-8FF8-854E1CBE9443}" type="datetime5">
              <a:rPr lang="en-US" smtClean="0"/>
              <a:t>23-Jul-23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20F9FFA-A9DC-4DF0-BD87-77834753444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663091" y="4767263"/>
            <a:ext cx="3931921" cy="274637"/>
          </a:xfrm>
        </p:spPr>
        <p:txBody>
          <a:bodyPr/>
          <a:lstStyle/>
          <a:p>
            <a:r>
              <a:rPr lang="en-US"/>
              <a:t>CRM Interns | STEM High school Internship Program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EF104F-966B-495F-92D8-7F74197D60C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3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0600D3-65C9-485A-AE39-9B6BD672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Data Pre-processing</a:t>
            </a:r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9FD9DC-10A1-6741-D936-BCB91DC8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35" y="1256861"/>
            <a:ext cx="4084687" cy="32390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79AF6B-AECB-7F70-5EDE-0CF19BE25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379" y="569594"/>
            <a:ext cx="3044231" cy="4072256"/>
          </a:xfrm>
          <a:prstGeom prst="rect">
            <a:avLst/>
          </a:prstGeom>
        </p:spPr>
      </p:pic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C24E0195-153D-9132-83C5-2FD25191514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" y="1001404"/>
            <a:ext cx="8145781" cy="3566159"/>
          </a:xfrm>
        </p:spPr>
        <p:txBody>
          <a:bodyPr/>
          <a:lstStyle/>
          <a:p>
            <a:pPr lvl="2"/>
            <a:r>
              <a:rPr lang="en-US" sz="1400"/>
              <a:t>84 columns to 5 columns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AF2AEF3-B041-439F-6633-335AEDFF42F6}"/>
              </a:ext>
            </a:extLst>
          </p:cNvPr>
          <p:cNvSpPr/>
          <p:nvPr/>
        </p:nvSpPr>
        <p:spPr>
          <a:xfrm>
            <a:off x="4766243" y="2529401"/>
            <a:ext cx="500514" cy="25508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4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2" grpId="0" build="p"/>
      <p:bldP spid="12" grpId="1" build="p"/>
      <p:bldP spid="13" grpId="0" animBg="1"/>
      <p:bldP spid="1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842AB8-3C83-494A-B877-E58A687224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Action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E3A3D8A-296E-4FD8-8CE6-FE736210B92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16B3179-BCA2-4750-8FF8-854E1CBE9443}" type="datetime5">
              <a:rPr lang="en-US" smtClean="0"/>
              <a:t>23-Jul-23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20F9FFA-A9DC-4DF0-BD87-77834753444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663091" y="4767263"/>
            <a:ext cx="3931921" cy="274637"/>
          </a:xfrm>
        </p:spPr>
        <p:txBody>
          <a:bodyPr/>
          <a:lstStyle/>
          <a:p>
            <a:r>
              <a:rPr lang="en-US"/>
              <a:t>CRM Interns | STEM High school Internship Program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EF104F-966B-495F-92D8-7F74197D60C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4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0600D3-65C9-485A-AE39-9B6BD672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1. Data Pre-processing</a:t>
            </a:r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9FD9DC-10A1-6741-D936-BCB91DC85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35" y="1256861"/>
            <a:ext cx="4084687" cy="32390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79AF6B-AECB-7F70-5EDE-0CF19BE25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379" y="569594"/>
            <a:ext cx="3044231" cy="4072256"/>
          </a:xfrm>
          <a:prstGeom prst="rect">
            <a:avLst/>
          </a:prstGeom>
        </p:spPr>
      </p:pic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C24E0195-153D-9132-83C5-2FD25191514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2920" y="1001404"/>
            <a:ext cx="8145781" cy="3566159"/>
          </a:xfrm>
        </p:spPr>
        <p:txBody>
          <a:bodyPr/>
          <a:lstStyle/>
          <a:p>
            <a:pPr lvl="2"/>
            <a:r>
              <a:rPr lang="en-US" sz="1400"/>
              <a:t>84 columns to 5 columns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AF2AEF3-B041-439F-6633-335AEDFF42F6}"/>
              </a:ext>
            </a:extLst>
          </p:cNvPr>
          <p:cNvSpPr/>
          <p:nvPr/>
        </p:nvSpPr>
        <p:spPr>
          <a:xfrm>
            <a:off x="4766243" y="2529401"/>
            <a:ext cx="500514" cy="255082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B974F2B2-92F8-E4CF-B180-AC9C993A8B9B}"/>
              </a:ext>
            </a:extLst>
          </p:cNvPr>
          <p:cNvSpPr txBox="1">
            <a:spLocks/>
          </p:cNvSpPr>
          <p:nvPr/>
        </p:nvSpPr>
        <p:spPr>
          <a:xfrm>
            <a:off x="502921" y="266700"/>
            <a:ext cx="5241925" cy="261610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kern="1200" cap="all" spc="150" baseline="0">
                <a:solidFill>
                  <a:schemeClr val="accent1"/>
                </a:solidFill>
                <a:latin typeface="+mn-lt"/>
                <a:ea typeface="+mn-ea"/>
                <a:cs typeface="Calibri" panose="020F0502020204030204" pitchFamily="34" charset="0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000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576263" indent="-1698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744538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»"/>
              <a:defRPr sz="11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Action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19EDB7F9-7054-544D-5066-CAF24CCABFBC}"/>
              </a:ext>
            </a:extLst>
          </p:cNvPr>
          <p:cNvSpPr txBox="1">
            <a:spLocks/>
          </p:cNvSpPr>
          <p:nvPr/>
        </p:nvSpPr>
        <p:spPr>
          <a:xfrm>
            <a:off x="502920" y="569594"/>
            <a:ext cx="8138160" cy="39052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 cap="none" spc="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2. More data</a:t>
            </a:r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2FD3FB-280A-6AA0-757A-36F27B40B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528" y="1728531"/>
            <a:ext cx="7264842" cy="1083155"/>
          </a:xfrm>
          <a:prstGeom prst="rect">
            <a:avLst/>
          </a:prstGeom>
        </p:spPr>
      </p:pic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72E1B8B0-6BD6-2C02-9136-5B56EFEEC557}"/>
              </a:ext>
            </a:extLst>
          </p:cNvPr>
          <p:cNvSpPr txBox="1">
            <a:spLocks/>
          </p:cNvSpPr>
          <p:nvPr/>
        </p:nvSpPr>
        <p:spPr>
          <a:xfrm>
            <a:off x="455359" y="960120"/>
            <a:ext cx="8145781" cy="3566159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169863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000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576263" indent="-1698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744538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»"/>
              <a:defRPr sz="11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sz="1400"/>
              <a:t>Because the sales depends on a lot of variables, our manager provided us with Data about Broad Casts data.</a:t>
            </a:r>
          </a:p>
          <a:p>
            <a:pPr lvl="2"/>
            <a:r>
              <a:rPr lang="en-US" sz="1400"/>
              <a:t>This is the events sent to customers as </a:t>
            </a: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special events (“holidays”)</a:t>
            </a:r>
            <a:r>
              <a:rPr lang="en-US" sz="1400"/>
              <a:t>.</a:t>
            </a:r>
          </a:p>
          <a:p>
            <a:pPr marL="228600" lvl="2" indent="0">
              <a:buFont typeface="Arial" panose="020B0604020202020204" pitchFamily="34" charset="0"/>
              <a:buNone/>
            </a:pPr>
            <a:endParaRPr lang="en-US" sz="140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50198139-3153-281E-27A9-4C94C942B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74" y="2879791"/>
            <a:ext cx="5300750" cy="188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itle 4">
            <a:extLst>
              <a:ext uri="{FF2B5EF4-FFF2-40B4-BE49-F238E27FC236}">
                <a16:creationId xmlns:a16="http://schemas.microsoft.com/office/drawing/2014/main" id="{E376B962-FA3B-4E19-1FC3-27E818CB1FFF}"/>
              </a:ext>
            </a:extLst>
          </p:cNvPr>
          <p:cNvSpPr txBox="1">
            <a:spLocks/>
          </p:cNvSpPr>
          <p:nvPr/>
        </p:nvSpPr>
        <p:spPr>
          <a:xfrm>
            <a:off x="502920" y="569594"/>
            <a:ext cx="8138160" cy="39052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 cap="none" spc="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3. Feature Creation</a:t>
            </a:r>
            <a:endParaRPr lang="en-IN"/>
          </a:p>
        </p:txBody>
      </p:sp>
      <p:sp>
        <p:nvSpPr>
          <p:cNvPr id="31" name="Content Placeholder 8">
            <a:extLst>
              <a:ext uri="{FF2B5EF4-FFF2-40B4-BE49-F238E27FC236}">
                <a16:creationId xmlns:a16="http://schemas.microsoft.com/office/drawing/2014/main" id="{03C93EBA-A436-53FE-12C2-043BE7FF0E11}"/>
              </a:ext>
            </a:extLst>
          </p:cNvPr>
          <p:cNvSpPr txBox="1">
            <a:spLocks/>
          </p:cNvSpPr>
          <p:nvPr/>
        </p:nvSpPr>
        <p:spPr>
          <a:xfrm>
            <a:off x="173609" y="1049996"/>
            <a:ext cx="8145781" cy="3566159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169863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000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576263" indent="-1698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744538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»"/>
              <a:defRPr sz="11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sz="1400"/>
              <a:t>Create a new variable called </a:t>
            </a: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“Customer Retention Power” </a:t>
            </a:r>
            <a:r>
              <a:rPr lang="en-US" sz="1400">
                <a:solidFill>
                  <a:srgbClr val="090B05"/>
                </a:solidFill>
              </a:rPr>
              <a:t>based on number of customer have bought</a:t>
            </a:r>
          </a:p>
          <a:p>
            <a:pPr marL="228600" lvl="2" indent="0">
              <a:buNone/>
            </a:pPr>
            <a:endParaRPr lang="en-US" sz="1400">
              <a:solidFill>
                <a:srgbClr val="090B05"/>
              </a:solidFill>
            </a:endParaRPr>
          </a:p>
          <a:p>
            <a:pPr lvl="2"/>
            <a:r>
              <a:rPr lang="en-US" sz="1400">
                <a:solidFill>
                  <a:srgbClr val="090B05"/>
                </a:solidFill>
              </a:rPr>
              <a:t>Customer 1: buy 1-4 times</a:t>
            </a:r>
          </a:p>
          <a:p>
            <a:pPr lvl="2"/>
            <a:r>
              <a:rPr lang="en-US" sz="1400">
                <a:solidFill>
                  <a:srgbClr val="090B05"/>
                </a:solidFill>
              </a:rPr>
              <a:t>Customer 2: buy 4-15 times</a:t>
            </a:r>
          </a:p>
          <a:p>
            <a:pPr lvl="2"/>
            <a:r>
              <a:rPr lang="en-US" sz="1400">
                <a:solidFill>
                  <a:srgbClr val="090B05"/>
                </a:solidFill>
              </a:rPr>
              <a:t>Customer 3: buy &gt;15 times</a:t>
            </a:r>
          </a:p>
          <a:p>
            <a:pPr marL="228600" lvl="2" indent="0">
              <a:buFont typeface="Arial" panose="020B0604020202020204" pitchFamily="34" charset="0"/>
              <a:buNone/>
            </a:pPr>
            <a:endParaRPr lang="en-US" sz="1400">
              <a:solidFill>
                <a:srgbClr val="090B05"/>
              </a:solidFill>
            </a:endParaRPr>
          </a:p>
          <a:p>
            <a:pPr marL="228600" lvl="2" indent="0">
              <a:buFont typeface="Arial" panose="020B0604020202020204" pitchFamily="34" charset="0"/>
              <a:buNone/>
            </a:pPr>
            <a:endParaRPr lang="en-US" sz="1400"/>
          </a:p>
          <a:p>
            <a:pPr marL="228600" lvl="2" indent="0">
              <a:buFont typeface="Arial" panose="020B0604020202020204" pitchFamily="34" charset="0"/>
              <a:buNone/>
            </a:pPr>
            <a:endParaRPr lang="en-US" sz="1400"/>
          </a:p>
          <a:p>
            <a:pPr marL="228600" lvl="2" indent="0">
              <a:buFont typeface="Arial" panose="020B0604020202020204" pitchFamily="34" charset="0"/>
              <a:buNone/>
            </a:pPr>
            <a:endParaRPr lang="en-US" sz="14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5014D7-4804-0709-B753-A05AF6751432}"/>
              </a:ext>
            </a:extLst>
          </p:cNvPr>
          <p:cNvSpPr txBox="1"/>
          <p:nvPr/>
        </p:nvSpPr>
        <p:spPr>
          <a:xfrm>
            <a:off x="1165922" y="1460921"/>
            <a:ext cx="6365589" cy="307777"/>
          </a:xfrm>
          <a:prstGeom prst="rect">
            <a:avLst/>
          </a:prstGeom>
          <a:noFill/>
          <a:ln>
            <a:solidFill>
              <a:srgbClr val="090B05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2">
                    <a:lumMod val="75000"/>
                  </a:schemeClr>
                </a:solidFill>
                <a:latin typeface="+mj-lt"/>
              </a:rPr>
              <a:t>Customer Retention Power </a:t>
            </a:r>
            <a:r>
              <a:rPr lang="en-US" sz="1400">
                <a:latin typeface="+mj-lt"/>
              </a:rPr>
              <a:t>= </a:t>
            </a:r>
            <a:r>
              <a:rPr lang="en-US" sz="1400">
                <a:solidFill>
                  <a:schemeClr val="accent3"/>
                </a:solidFill>
                <a:latin typeface="+mj-lt"/>
              </a:rPr>
              <a:t>Customer1</a:t>
            </a:r>
            <a:r>
              <a:rPr lang="en-US" sz="1400">
                <a:latin typeface="+mj-lt"/>
              </a:rPr>
              <a:t> * 1 + </a:t>
            </a:r>
            <a:r>
              <a:rPr lang="en-US" sz="1400">
                <a:solidFill>
                  <a:schemeClr val="accent3"/>
                </a:solidFill>
                <a:latin typeface="+mj-lt"/>
              </a:rPr>
              <a:t>Customer2</a:t>
            </a:r>
            <a:r>
              <a:rPr lang="en-US" sz="1400">
                <a:latin typeface="+mj-lt"/>
              </a:rPr>
              <a:t> * 2 + </a:t>
            </a:r>
            <a:r>
              <a:rPr lang="en-US" sz="1400">
                <a:solidFill>
                  <a:schemeClr val="accent3"/>
                </a:solidFill>
                <a:latin typeface="+mj-lt"/>
              </a:rPr>
              <a:t>Customer3</a:t>
            </a:r>
            <a:r>
              <a:rPr lang="en-US" sz="1400">
                <a:latin typeface="+mj-lt"/>
              </a:rPr>
              <a:t> * 15</a:t>
            </a:r>
          </a:p>
        </p:txBody>
      </p:sp>
      <p:graphicFrame>
        <p:nvGraphicFramePr>
          <p:cNvPr id="33" name="Chart 32">
            <a:extLst>
              <a:ext uri="{FF2B5EF4-FFF2-40B4-BE49-F238E27FC236}">
                <a16:creationId xmlns:a16="http://schemas.microsoft.com/office/drawing/2014/main" id="{87489F4C-BB93-143F-5ADC-0061437B23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4608822"/>
              </p:ext>
            </p:extLst>
          </p:nvPr>
        </p:nvGraphicFramePr>
        <p:xfrm>
          <a:off x="4246499" y="2200191"/>
          <a:ext cx="3608871" cy="2415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4D7D16E0-0EF0-C305-281F-5D0D5CD6F8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9307109"/>
              </p:ext>
            </p:extLst>
          </p:nvPr>
        </p:nvGraphicFramePr>
        <p:xfrm>
          <a:off x="721316" y="2561904"/>
          <a:ext cx="3850684" cy="2479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35" name="Title 4">
            <a:extLst>
              <a:ext uri="{FF2B5EF4-FFF2-40B4-BE49-F238E27FC236}">
                <a16:creationId xmlns:a16="http://schemas.microsoft.com/office/drawing/2014/main" id="{79E1EC73-B3C9-3B2F-C66E-351198B6DD1C}"/>
              </a:ext>
            </a:extLst>
          </p:cNvPr>
          <p:cNvSpPr txBox="1">
            <a:spLocks/>
          </p:cNvSpPr>
          <p:nvPr/>
        </p:nvSpPr>
        <p:spPr>
          <a:xfrm>
            <a:off x="502920" y="569594"/>
            <a:ext cx="8138160" cy="39052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 cap="none" spc="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4. EDA (Exploratory Data Analysis)</a:t>
            </a:r>
          </a:p>
        </p:txBody>
      </p:sp>
      <p:graphicFrame>
        <p:nvGraphicFramePr>
          <p:cNvPr id="36" name="Chart 35">
            <a:extLst>
              <a:ext uri="{FF2B5EF4-FFF2-40B4-BE49-F238E27FC236}">
                <a16:creationId xmlns:a16="http://schemas.microsoft.com/office/drawing/2014/main" id="{F3DBF979-907E-D664-0380-8FC73CF649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30303"/>
              </p:ext>
            </p:extLst>
          </p:nvPr>
        </p:nvGraphicFramePr>
        <p:xfrm>
          <a:off x="2135975" y="2213980"/>
          <a:ext cx="3608871" cy="2415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pic>
        <p:nvPicPr>
          <p:cNvPr id="37" name="Picture 4">
            <a:extLst>
              <a:ext uri="{FF2B5EF4-FFF2-40B4-BE49-F238E27FC236}">
                <a16:creationId xmlns:a16="http://schemas.microsoft.com/office/drawing/2014/main" id="{0C9F0C64-F3C2-AC8E-7458-8248D8739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69" y="1248804"/>
            <a:ext cx="8753861" cy="308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3BF54AA2-BF76-D71E-CC19-681DA636F48E}"/>
              </a:ext>
            </a:extLst>
          </p:cNvPr>
          <p:cNvSpPr txBox="1"/>
          <p:nvPr/>
        </p:nvSpPr>
        <p:spPr>
          <a:xfrm>
            <a:off x="6300831" y="4435406"/>
            <a:ext cx="2461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>
                <a:latin typeface="+mj-lt"/>
              </a:rPr>
              <a:t>* </a:t>
            </a:r>
            <a:r>
              <a:rPr lang="en-US" sz="1200" err="1">
                <a:latin typeface="+mj-lt"/>
              </a:rPr>
              <a:t>SumDay</a:t>
            </a:r>
            <a:r>
              <a:rPr lang="en-US" sz="1200">
                <a:latin typeface="+mj-lt"/>
              </a:rPr>
              <a:t> – Sum of sales in a day</a:t>
            </a:r>
          </a:p>
        </p:txBody>
      </p:sp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D6937D41-41AC-F038-7FCF-1E47AD8736AF}"/>
              </a:ext>
            </a:extLst>
          </p:cNvPr>
          <p:cNvGraphicFramePr/>
          <p:nvPr/>
        </p:nvGraphicFramePr>
        <p:xfrm>
          <a:off x="2135975" y="2213980"/>
          <a:ext cx="3608871" cy="2415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pic>
        <p:nvPicPr>
          <p:cNvPr id="46" name="Picture 45" descr="A graph of colored bars&#10;&#10;Description automatically generated">
            <a:extLst>
              <a:ext uri="{FF2B5EF4-FFF2-40B4-BE49-F238E27FC236}">
                <a16:creationId xmlns:a16="http://schemas.microsoft.com/office/drawing/2014/main" id="{F36AFB49-8598-90C1-C8A6-EA146B334E7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88" y="925000"/>
            <a:ext cx="2885646" cy="2056678"/>
          </a:xfrm>
          <a:prstGeom prst="rect">
            <a:avLst/>
          </a:prstGeom>
        </p:spPr>
      </p:pic>
      <p:pic>
        <p:nvPicPr>
          <p:cNvPr id="47" name="Picture 46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8C0EB237-BBED-CD20-C2E0-FB05DB9C573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80" y="888380"/>
            <a:ext cx="3036915" cy="2165038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84BBFCA-3FA3-1177-A2FD-0D3270401424}"/>
              </a:ext>
            </a:extLst>
          </p:cNvPr>
          <p:cNvSpPr txBox="1"/>
          <p:nvPr/>
        </p:nvSpPr>
        <p:spPr>
          <a:xfrm>
            <a:off x="6788327" y="4532989"/>
            <a:ext cx="2185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>
                <a:latin typeface="+mj-lt"/>
              </a:rPr>
              <a:t>* 0 – Monday; 6 - Sunday</a:t>
            </a:r>
          </a:p>
        </p:txBody>
      </p:sp>
      <p:pic>
        <p:nvPicPr>
          <p:cNvPr id="49" name="Picture 48" descr="A graph of different colored rectangular objects&#10;&#10;Description automatically generated">
            <a:extLst>
              <a:ext uri="{FF2B5EF4-FFF2-40B4-BE49-F238E27FC236}">
                <a16:creationId xmlns:a16="http://schemas.microsoft.com/office/drawing/2014/main" id="{68C1DCF9-1309-CEF9-0123-6F83E98EC57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54" y="2867216"/>
            <a:ext cx="2818864" cy="1985550"/>
          </a:xfrm>
          <a:prstGeom prst="rect">
            <a:avLst/>
          </a:prstGeom>
        </p:spPr>
      </p:pic>
      <p:sp>
        <p:nvSpPr>
          <p:cNvPr id="50" name="Title 4">
            <a:extLst>
              <a:ext uri="{FF2B5EF4-FFF2-40B4-BE49-F238E27FC236}">
                <a16:creationId xmlns:a16="http://schemas.microsoft.com/office/drawing/2014/main" id="{EEE38051-03E4-820F-BA3C-F4C19F45F99D}"/>
              </a:ext>
            </a:extLst>
          </p:cNvPr>
          <p:cNvSpPr txBox="1">
            <a:spLocks/>
          </p:cNvSpPr>
          <p:nvPr/>
        </p:nvSpPr>
        <p:spPr>
          <a:xfrm>
            <a:off x="502920" y="569594"/>
            <a:ext cx="8138160" cy="390526"/>
          </a:xfrm>
          <a:prstGeom prst="rect">
            <a:avLst/>
          </a:prstGeom>
        </p:spPr>
        <p:txBody>
          <a:bodyPr vert="horz" lIns="0" tIns="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 cap="none" spc="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5. Models</a:t>
            </a:r>
          </a:p>
        </p:txBody>
      </p:sp>
      <p:graphicFrame>
        <p:nvGraphicFramePr>
          <p:cNvPr id="51" name="Chart 50">
            <a:extLst>
              <a:ext uri="{FF2B5EF4-FFF2-40B4-BE49-F238E27FC236}">
                <a16:creationId xmlns:a16="http://schemas.microsoft.com/office/drawing/2014/main" id="{9C6F429E-2464-462A-4706-97E375869CD5}"/>
              </a:ext>
            </a:extLst>
          </p:cNvPr>
          <p:cNvGraphicFramePr/>
          <p:nvPr/>
        </p:nvGraphicFramePr>
        <p:xfrm>
          <a:off x="2135975" y="2213980"/>
          <a:ext cx="3608871" cy="2415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4"/>
          </a:graphicData>
        </a:graphic>
      </p:graphicFrame>
      <p:pic>
        <p:nvPicPr>
          <p:cNvPr id="52" name="Picture 2">
            <a:extLst>
              <a:ext uri="{FF2B5EF4-FFF2-40B4-BE49-F238E27FC236}">
                <a16:creationId xmlns:a16="http://schemas.microsoft.com/office/drawing/2014/main" id="{30DF6D85-54FC-EA32-27AD-102276B25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" y="2213979"/>
            <a:ext cx="3488692" cy="259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754B273-5A97-AC3F-6855-71065CE67BF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49822" y="513556"/>
            <a:ext cx="4926875" cy="181647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2D85118-691D-9B4F-51B6-49AC428620B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849822" y="2554816"/>
            <a:ext cx="4934419" cy="181753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640BB66E-77FB-215A-C986-EE0A615D8F45}"/>
              </a:ext>
            </a:extLst>
          </p:cNvPr>
          <p:cNvSpPr txBox="1"/>
          <p:nvPr/>
        </p:nvSpPr>
        <p:spPr>
          <a:xfrm>
            <a:off x="408840" y="986885"/>
            <a:ext cx="32069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>
                <a:latin typeface="+mj-lt"/>
              </a:rPr>
              <a:t>- We have tried several models, and some of them are failed: Linear Regression, Random Forest, </a:t>
            </a:r>
            <a:r>
              <a:rPr lang="en-US" err="1">
                <a:latin typeface="+mj-lt"/>
              </a:rPr>
              <a:t>XGBoost</a:t>
            </a:r>
            <a:r>
              <a:rPr lang="en-US">
                <a:latin typeface="+mj-lt"/>
              </a:rPr>
              <a:t>.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FC4BDDF-7D90-3F37-66F4-B774E4239FD9}"/>
              </a:ext>
            </a:extLst>
          </p:cNvPr>
          <p:cNvSpPr txBox="1"/>
          <p:nvPr/>
        </p:nvSpPr>
        <p:spPr>
          <a:xfrm>
            <a:off x="6575113" y="4509665"/>
            <a:ext cx="2461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>
                <a:latin typeface="+mj-lt"/>
              </a:rPr>
              <a:t>* </a:t>
            </a:r>
            <a:r>
              <a:rPr lang="en-US" sz="1200" err="1">
                <a:latin typeface="+mj-lt"/>
              </a:rPr>
              <a:t>SumDay</a:t>
            </a:r>
            <a:r>
              <a:rPr lang="en-US" sz="1200">
                <a:latin typeface="+mj-lt"/>
              </a:rPr>
              <a:t> – Sum of sales in a day</a:t>
            </a:r>
          </a:p>
        </p:txBody>
      </p: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id="{90C835A8-0C45-8CE8-178C-37E4545CDA88}"/>
              </a:ext>
            </a:extLst>
          </p:cNvPr>
          <p:cNvGraphicFramePr/>
          <p:nvPr/>
        </p:nvGraphicFramePr>
        <p:xfrm>
          <a:off x="2135975" y="2213980"/>
          <a:ext cx="3608871" cy="2415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58" name="TextBox 57">
            <a:extLst>
              <a:ext uri="{FF2B5EF4-FFF2-40B4-BE49-F238E27FC236}">
                <a16:creationId xmlns:a16="http://schemas.microsoft.com/office/drawing/2014/main" id="{A9F4BFAF-1E7B-32F5-645B-F09EABF233D7}"/>
              </a:ext>
            </a:extLst>
          </p:cNvPr>
          <p:cNvSpPr txBox="1"/>
          <p:nvPr/>
        </p:nvSpPr>
        <p:spPr>
          <a:xfrm>
            <a:off x="633346" y="1097439"/>
            <a:ext cx="4281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+mj-lt"/>
              </a:rPr>
              <a:t>Welcome to PROPHET !!!</a:t>
            </a:r>
          </a:p>
        </p:txBody>
      </p:sp>
      <p:pic>
        <p:nvPicPr>
          <p:cNvPr id="59" name="Picture 6">
            <a:extLst>
              <a:ext uri="{FF2B5EF4-FFF2-40B4-BE49-F238E27FC236}">
                <a16:creationId xmlns:a16="http://schemas.microsoft.com/office/drawing/2014/main" id="{74931657-2CDE-60B3-7410-015367CB2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768" y="393864"/>
            <a:ext cx="3596888" cy="214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>
            <a:extLst>
              <a:ext uri="{FF2B5EF4-FFF2-40B4-BE49-F238E27FC236}">
                <a16:creationId xmlns:a16="http://schemas.microsoft.com/office/drawing/2014/main" id="{574277A3-1177-20AF-75C5-4591E4308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210" y="2621448"/>
            <a:ext cx="3234899" cy="214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10">
            <a:extLst>
              <a:ext uri="{FF2B5EF4-FFF2-40B4-BE49-F238E27FC236}">
                <a16:creationId xmlns:a16="http://schemas.microsoft.com/office/drawing/2014/main" id="{AC89A2B6-E83E-3667-3317-C15E5ED65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3" y="1604090"/>
            <a:ext cx="4871258" cy="2906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2" name="Chart 61">
            <a:extLst>
              <a:ext uri="{FF2B5EF4-FFF2-40B4-BE49-F238E27FC236}">
                <a16:creationId xmlns:a16="http://schemas.microsoft.com/office/drawing/2014/main" id="{979485C4-1D9C-5ADB-B15A-E0237D9D245E}"/>
              </a:ext>
            </a:extLst>
          </p:cNvPr>
          <p:cNvGraphicFramePr/>
          <p:nvPr/>
        </p:nvGraphicFramePr>
        <p:xfrm>
          <a:off x="2135975" y="2213980"/>
          <a:ext cx="3608871" cy="2415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  <p:pic>
        <p:nvPicPr>
          <p:cNvPr id="63" name="Picture 62" descr="A graph showing a graph of sales&#10;&#10;Description automatically generated">
            <a:extLst>
              <a:ext uri="{FF2B5EF4-FFF2-40B4-BE49-F238E27FC236}">
                <a16:creationId xmlns:a16="http://schemas.microsoft.com/office/drawing/2014/main" id="{B3D75F6B-5A38-A2EC-DA3F-680B4693C1CD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173" y="1001404"/>
            <a:ext cx="2882754" cy="1725571"/>
          </a:xfrm>
          <a:prstGeom prst="rect">
            <a:avLst/>
          </a:prstGeom>
        </p:spPr>
      </p:pic>
      <p:pic>
        <p:nvPicPr>
          <p:cNvPr id="64" name="Picture 63" descr="A graph showing sales prediction for last quarter&#10;&#10;Description automatically generated">
            <a:extLst>
              <a:ext uri="{FF2B5EF4-FFF2-40B4-BE49-F238E27FC236}">
                <a16:creationId xmlns:a16="http://schemas.microsoft.com/office/drawing/2014/main" id="{04C4C8E9-91AE-7BC0-EFD4-E3526DFA1451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59" y="2821874"/>
            <a:ext cx="2998528" cy="1794872"/>
          </a:xfrm>
          <a:prstGeom prst="rect">
            <a:avLst/>
          </a:prstGeom>
        </p:spPr>
      </p:pic>
      <p:pic>
        <p:nvPicPr>
          <p:cNvPr id="65" name="Picture 64" descr="A graph showing a line graph&#10;&#10;Description automatically generated">
            <a:extLst>
              <a:ext uri="{FF2B5EF4-FFF2-40B4-BE49-F238E27FC236}">
                <a16:creationId xmlns:a16="http://schemas.microsoft.com/office/drawing/2014/main" id="{15C2BA95-C650-6CDF-EFBA-10F91172412B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59" y="965227"/>
            <a:ext cx="3080114" cy="1843709"/>
          </a:xfrm>
          <a:prstGeom prst="rect">
            <a:avLst/>
          </a:prstGeom>
        </p:spPr>
      </p:pic>
      <p:pic>
        <p:nvPicPr>
          <p:cNvPr id="66" name="Picture 65" descr="A graph showing a line graph&#10;&#10;Description automatically generated">
            <a:extLst>
              <a:ext uri="{FF2B5EF4-FFF2-40B4-BE49-F238E27FC236}">
                <a16:creationId xmlns:a16="http://schemas.microsoft.com/office/drawing/2014/main" id="{BF6DDF7E-5B46-0026-C028-36048E3825C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173" y="2864294"/>
            <a:ext cx="2927659" cy="1752452"/>
          </a:xfrm>
          <a:prstGeom prst="rect">
            <a:avLst/>
          </a:prstGeom>
        </p:spPr>
      </p:pic>
      <p:pic>
        <p:nvPicPr>
          <p:cNvPr id="67" name="Picture 66" descr="A graph showing a line of sales&#10;&#10;Description automatically generated">
            <a:extLst>
              <a:ext uri="{FF2B5EF4-FFF2-40B4-BE49-F238E27FC236}">
                <a16:creationId xmlns:a16="http://schemas.microsoft.com/office/drawing/2014/main" id="{34D3E46D-8B4B-20A5-CFB2-00A593FB56C2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385" y="2110246"/>
            <a:ext cx="2882754" cy="1725572"/>
          </a:xfrm>
          <a:prstGeom prst="rect">
            <a:avLst/>
          </a:prstGeom>
        </p:spPr>
      </p:pic>
      <p:graphicFrame>
        <p:nvGraphicFramePr>
          <p:cNvPr id="72" name="Chart 71">
            <a:extLst>
              <a:ext uri="{FF2B5EF4-FFF2-40B4-BE49-F238E27FC236}">
                <a16:creationId xmlns:a16="http://schemas.microsoft.com/office/drawing/2014/main" id="{4C6ABC11-8496-59EF-4D31-2F16D5E7DFD0}"/>
              </a:ext>
            </a:extLst>
          </p:cNvPr>
          <p:cNvGraphicFramePr/>
          <p:nvPr/>
        </p:nvGraphicFramePr>
        <p:xfrm>
          <a:off x="2135975" y="2213980"/>
          <a:ext cx="3608871" cy="2415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8"/>
          </a:graphicData>
        </a:graphic>
      </p:graphicFrame>
      <p:pic>
        <p:nvPicPr>
          <p:cNvPr id="73" name="Picture 2">
            <a:extLst>
              <a:ext uri="{FF2B5EF4-FFF2-40B4-BE49-F238E27FC236}">
                <a16:creationId xmlns:a16="http://schemas.microsoft.com/office/drawing/2014/main" id="{CE79B497-4904-F769-E015-BDF82B2E4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110" y="900628"/>
            <a:ext cx="5901777" cy="197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>
            <a:extLst>
              <a:ext uri="{FF2B5EF4-FFF2-40B4-BE49-F238E27FC236}">
                <a16:creationId xmlns:a16="http://schemas.microsoft.com/office/drawing/2014/main" id="{BFFFCA78-5449-E133-4333-6E6610B2F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110" y="2875060"/>
            <a:ext cx="5856195" cy="197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>
            <a:extLst>
              <a:ext uri="{FF2B5EF4-FFF2-40B4-BE49-F238E27FC236}">
                <a16:creationId xmlns:a16="http://schemas.microsoft.com/office/drawing/2014/main" id="{8BBAC3E2-B3F8-E0F0-C425-87D41B968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2984" y="959191"/>
            <a:ext cx="8658032" cy="322511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6" name="Title 7">
            <a:extLst>
              <a:ext uri="{FF2B5EF4-FFF2-40B4-BE49-F238E27FC236}">
                <a16:creationId xmlns:a16="http://schemas.microsoft.com/office/drawing/2014/main" id="{807AA937-D8BC-40E3-897C-E52CD617E9DE}"/>
              </a:ext>
            </a:extLst>
          </p:cNvPr>
          <p:cNvSpPr txBox="1">
            <a:spLocks/>
          </p:cNvSpPr>
          <p:nvPr/>
        </p:nvSpPr>
        <p:spPr>
          <a:xfrm>
            <a:off x="502920" y="550727"/>
            <a:ext cx="8138160" cy="390526"/>
          </a:xfrm>
          <a:prstGeom prst="rect">
            <a:avLst/>
          </a:prstGeom>
        </p:spPr>
        <p:txBody>
          <a:bodyPr vert="horz" lIns="0" tIns="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 cap="none" spc="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6. Result</a:t>
            </a:r>
          </a:p>
        </p:txBody>
      </p:sp>
      <p:sp>
        <p:nvSpPr>
          <p:cNvPr id="77" name="Content Placeholder 3">
            <a:extLst>
              <a:ext uri="{FF2B5EF4-FFF2-40B4-BE49-F238E27FC236}">
                <a16:creationId xmlns:a16="http://schemas.microsoft.com/office/drawing/2014/main" id="{57161FE1-3B2A-CAB9-D9AC-C83D2495911D}"/>
              </a:ext>
            </a:extLst>
          </p:cNvPr>
          <p:cNvSpPr txBox="1">
            <a:spLocks/>
          </p:cNvSpPr>
          <p:nvPr/>
        </p:nvSpPr>
        <p:spPr>
          <a:xfrm>
            <a:off x="0" y="1123507"/>
            <a:ext cx="3817301" cy="3175634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169863" indent="-1698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000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576263" indent="-1698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744538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»"/>
              <a:defRPr sz="11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sz="1600">
                <a:solidFill>
                  <a:srgbClr val="090B05"/>
                </a:solidFill>
              </a:rPr>
              <a:t>From </a:t>
            </a:r>
            <a:r>
              <a:rPr lang="en-US" sz="1600" b="1">
                <a:solidFill>
                  <a:srgbClr val="090B05"/>
                </a:solidFill>
              </a:rPr>
              <a:t>01 Mar </a:t>
            </a:r>
            <a:r>
              <a:rPr lang="en-US" sz="1600">
                <a:solidFill>
                  <a:srgbClr val="090B05"/>
                </a:solidFill>
              </a:rPr>
              <a:t>to </a:t>
            </a:r>
            <a:r>
              <a:rPr lang="en-US" sz="1600" b="1">
                <a:solidFill>
                  <a:srgbClr val="090B05"/>
                </a:solidFill>
              </a:rPr>
              <a:t>06 July</a:t>
            </a:r>
            <a:r>
              <a:rPr lang="en-US" sz="1600">
                <a:solidFill>
                  <a:srgbClr val="090B05"/>
                </a:solidFill>
              </a:rPr>
              <a:t>, model forecast </a:t>
            </a:r>
            <a:r>
              <a:rPr lang="en-US" sz="1600">
                <a:solidFill>
                  <a:schemeClr val="tx2">
                    <a:lumMod val="75000"/>
                  </a:schemeClr>
                </a:solidFill>
              </a:rPr>
              <a:t>33.8 billions</a:t>
            </a:r>
            <a:r>
              <a:rPr lang="en-US" sz="1600">
                <a:solidFill>
                  <a:srgbClr val="090B05"/>
                </a:solidFill>
              </a:rPr>
              <a:t> VND of sales. </a:t>
            </a:r>
          </a:p>
          <a:p>
            <a:pPr lvl="2"/>
            <a:r>
              <a:rPr lang="en-US" sz="1600">
                <a:solidFill>
                  <a:srgbClr val="090B05"/>
                </a:solidFill>
              </a:rPr>
              <a:t>Actual sales in that time: </a:t>
            </a:r>
            <a:r>
              <a:rPr lang="en-US" sz="1600">
                <a:solidFill>
                  <a:schemeClr val="tx2">
                    <a:lumMod val="75000"/>
                  </a:schemeClr>
                </a:solidFill>
              </a:rPr>
              <a:t>31,4 billions</a:t>
            </a:r>
            <a:r>
              <a:rPr lang="en-US" sz="1600">
                <a:solidFill>
                  <a:srgbClr val="090B05"/>
                </a:solidFill>
              </a:rPr>
              <a:t> VND</a:t>
            </a:r>
          </a:p>
          <a:p>
            <a:pPr lvl="2"/>
            <a:r>
              <a:rPr lang="en-US" sz="1600">
                <a:solidFill>
                  <a:srgbClr val="090B05"/>
                </a:solidFill>
              </a:rPr>
              <a:t> Revenue difference </a:t>
            </a:r>
            <a:r>
              <a:rPr lang="en-US" sz="1600">
                <a:solidFill>
                  <a:schemeClr val="tx2">
                    <a:lumMod val="75000"/>
                  </a:schemeClr>
                </a:solidFill>
              </a:rPr>
              <a:t>of 22.8 millions </a:t>
            </a:r>
            <a:r>
              <a:rPr lang="en-US" sz="1600">
                <a:solidFill>
                  <a:srgbClr val="090B05"/>
                </a:solidFill>
              </a:rPr>
              <a:t>VND per day</a:t>
            </a:r>
          </a:p>
          <a:p>
            <a:pPr lvl="2"/>
            <a:r>
              <a:rPr lang="en-US" sz="1600">
                <a:solidFill>
                  <a:srgbClr val="090B05"/>
                </a:solidFill>
              </a:rPr>
              <a:t>Confidence: 90.4% </a:t>
            </a:r>
          </a:p>
          <a:p>
            <a:pPr lvl="2"/>
            <a:r>
              <a:rPr lang="en-US" sz="1600">
                <a:solidFill>
                  <a:srgbClr val="090B05"/>
                </a:solidFill>
              </a:rPr>
              <a:t>Model predict sales of 2023 reached </a:t>
            </a:r>
            <a:r>
              <a:rPr lang="en-US" sz="1600">
                <a:solidFill>
                  <a:schemeClr val="tx2">
                    <a:lumMod val="75000"/>
                  </a:schemeClr>
                </a:solidFill>
              </a:rPr>
              <a:t>95,2 billions</a:t>
            </a:r>
            <a:r>
              <a:rPr lang="en-US" sz="1600">
                <a:solidFill>
                  <a:srgbClr val="090B05"/>
                </a:solidFill>
              </a:rPr>
              <a:t> VND. </a:t>
            </a:r>
          </a:p>
          <a:p>
            <a:pPr marL="228600" lvl="2" indent="0">
              <a:buFont typeface="Arial" panose="020B0604020202020204" pitchFamily="34" charset="0"/>
              <a:buNone/>
            </a:pPr>
            <a:endParaRPr lang="en-US" sz="1600">
              <a:solidFill>
                <a:srgbClr val="090B05"/>
              </a:solidFill>
            </a:endParaRPr>
          </a:p>
          <a:p>
            <a:pPr marL="228600" lvl="2" indent="0">
              <a:buFont typeface="Arial" panose="020B0604020202020204" pitchFamily="34" charset="0"/>
              <a:buNone/>
            </a:pPr>
            <a:endParaRPr lang="en-US" sz="1600"/>
          </a:p>
          <a:p>
            <a:pPr marL="228600" lvl="2" indent="0">
              <a:buFont typeface="Arial" panose="020B0604020202020204" pitchFamily="34" charset="0"/>
              <a:buNone/>
            </a:pPr>
            <a:endParaRPr lang="en-US" sz="1600"/>
          </a:p>
          <a:p>
            <a:pPr marL="228600" lvl="2" indent="0">
              <a:buFont typeface="Arial" panose="020B0604020202020204" pitchFamily="34" charset="0"/>
              <a:buNone/>
            </a:pPr>
            <a:endParaRPr lang="en-US" sz="1600"/>
          </a:p>
          <a:p>
            <a:endParaRPr lang="en-US"/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23D28C8E-F700-AD81-1E77-277B976BA032}"/>
              </a:ext>
            </a:extLst>
          </p:cNvPr>
          <p:cNvSpPr txBox="1">
            <a:spLocks/>
          </p:cNvSpPr>
          <p:nvPr/>
        </p:nvSpPr>
        <p:spPr>
          <a:xfrm>
            <a:off x="5161997" y="1018850"/>
            <a:ext cx="1855354" cy="3905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accent3"/>
                </a:solidFill>
              </a:rPr>
              <a:t>Visualize Result</a:t>
            </a:r>
          </a:p>
        </p:txBody>
      </p:sp>
      <p:pic>
        <p:nvPicPr>
          <p:cNvPr id="79" name="Picture 4">
            <a:extLst>
              <a:ext uri="{FF2B5EF4-FFF2-40B4-BE49-F238E27FC236}">
                <a16:creationId xmlns:a16="http://schemas.microsoft.com/office/drawing/2014/main" id="{A08E0747-2C6E-B9EA-D403-4F9DB9CEC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49" y="1949944"/>
            <a:ext cx="6108651" cy="201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>
            <a:extLst>
              <a:ext uri="{FF2B5EF4-FFF2-40B4-BE49-F238E27FC236}">
                <a16:creationId xmlns:a16="http://schemas.microsoft.com/office/drawing/2014/main" id="{0FFB7ED9-FF21-B511-FB54-7A87ABFF2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03" y="941253"/>
            <a:ext cx="7112793" cy="37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2" grpId="0" build="p"/>
      <p:bldP spid="12" grpId="1" build="p"/>
      <p:bldP spid="13" grpId="0" animBg="1"/>
      <p:bldP spid="13" grpId="1" animBg="1"/>
      <p:bldP spid="4" grpId="0"/>
      <p:bldP spid="4" grpId="1"/>
      <p:bldP spid="14" grpId="0"/>
      <p:bldP spid="14" grpId="1"/>
      <p:bldP spid="30" grpId="0"/>
      <p:bldP spid="30" grpId="1"/>
      <p:bldP spid="31" grpId="0"/>
      <p:bldP spid="31" grpId="1"/>
      <p:bldP spid="32" grpId="0" animBg="1"/>
      <p:bldP spid="32" grpId="1" animBg="1"/>
      <p:bldGraphic spid="33" grpId="0">
        <p:bldAsOne/>
      </p:bldGraphic>
      <p:bldGraphic spid="33" grpId="1">
        <p:bldAsOne/>
      </p:bldGraphic>
      <p:bldGraphic spid="34" grpId="0">
        <p:bldAsOne/>
      </p:bldGraphic>
      <p:bldGraphic spid="34" grpId="1">
        <p:bldAsOne/>
      </p:bldGraphic>
      <p:bldP spid="35" grpId="0"/>
      <p:bldP spid="35" grpId="1"/>
      <p:bldGraphic spid="36" grpId="0">
        <p:bldAsOne/>
      </p:bldGraphic>
      <p:bldGraphic spid="36" grpId="1">
        <p:bldAsOne/>
      </p:bldGraphic>
      <p:bldP spid="38" grpId="0"/>
      <p:bldP spid="38" grpId="1"/>
      <p:bldGraphic spid="45" grpId="0">
        <p:bldAsOne/>
      </p:bldGraphic>
      <p:bldGraphic spid="45" grpId="1">
        <p:bldAsOne/>
      </p:bldGraphic>
      <p:bldP spid="48" grpId="0"/>
      <p:bldP spid="48" grpId="1"/>
      <p:bldP spid="50" grpId="0"/>
      <p:bldP spid="50" grpId="1"/>
      <p:bldGraphic spid="51" grpId="0">
        <p:bldAsOne/>
      </p:bldGraphic>
      <p:bldGraphic spid="51" grpId="1">
        <p:bldAsOne/>
      </p:bldGraphic>
      <p:bldP spid="55" grpId="0"/>
      <p:bldP spid="55" grpId="1"/>
      <p:bldP spid="56" grpId="0"/>
      <p:bldP spid="56" grpId="1"/>
      <p:bldGraphic spid="57" grpId="0">
        <p:bldAsOne/>
      </p:bldGraphic>
      <p:bldGraphic spid="57" grpId="1">
        <p:bldAsOne/>
      </p:bldGraphic>
      <p:bldP spid="58" grpId="0"/>
      <p:bldP spid="58" grpId="1"/>
      <p:bldGraphic spid="62" grpId="0">
        <p:bldAsOne/>
      </p:bldGraphic>
      <p:bldGraphic spid="62" grpId="1">
        <p:bldAsOne/>
      </p:bldGraphic>
      <p:bldGraphic spid="72" grpId="0">
        <p:bldAsOne/>
      </p:bldGraphic>
      <p:bldGraphic spid="72" grpId="1">
        <p:bldAsOne/>
      </p:bldGraphic>
      <p:bldP spid="76" grpId="0"/>
      <p:bldP spid="77" grpId="0"/>
      <p:bldP spid="77" grpId="1"/>
      <p:bldP spid="78" grpId="0"/>
      <p:bldP spid="7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C346E14-B66D-446A-828F-0A18184829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2921" y="211521"/>
            <a:ext cx="5241925" cy="261610"/>
          </a:xfrm>
        </p:spPr>
        <p:txBody>
          <a:bodyPr/>
          <a:lstStyle/>
          <a:p>
            <a:r>
              <a:rPr lang="en-IN"/>
              <a:t>Ending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4560B2-6EE6-4D4B-967B-22BA07C6FF1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22D3E0B-2383-40A5-A347-F9CF3AA1959C}" type="datetime5">
              <a:rPr lang="en-US" smtClean="0"/>
              <a:t>23-Jul-23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F0B91F-B476-42D1-B829-7EB708BC053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CRM Interns | STEM High school Internship Program 2023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56E7A7-CA8F-418E-A52E-F4D7645D5DD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5</a:t>
            </a:fld>
            <a:endParaRPr lang="en-IN"/>
          </a:p>
        </p:txBody>
      </p:sp>
      <p:sp>
        <p:nvSpPr>
          <p:cNvPr id="50" name="Title 7">
            <a:extLst>
              <a:ext uri="{FF2B5EF4-FFF2-40B4-BE49-F238E27FC236}">
                <a16:creationId xmlns:a16="http://schemas.microsoft.com/office/drawing/2014/main" id="{F2141589-ABFE-A733-A8B1-475A90B43FB0}"/>
              </a:ext>
            </a:extLst>
          </p:cNvPr>
          <p:cNvSpPr txBox="1">
            <a:spLocks/>
          </p:cNvSpPr>
          <p:nvPr/>
        </p:nvSpPr>
        <p:spPr>
          <a:xfrm>
            <a:off x="502920" y="550727"/>
            <a:ext cx="8138160" cy="390526"/>
          </a:xfrm>
          <a:prstGeom prst="rect">
            <a:avLst/>
          </a:prstGeom>
        </p:spPr>
        <p:txBody>
          <a:bodyPr vert="horz" lIns="0" tIns="0" rIns="91440" bIns="45720" rtlCol="0" anchor="t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b="0" kern="1200" cap="none" spc="0" baseline="0">
                <a:solidFill>
                  <a:schemeClr val="accent3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400"/>
              <a:t>Internship journey in a nutshell</a:t>
            </a:r>
          </a:p>
        </p:txBody>
      </p:sp>
      <p:pic>
        <p:nvPicPr>
          <p:cNvPr id="1027" name="Picture 3" descr="Hiệu ứng Dunning-Kruger – Ảo tưởng sức mạnh về năng lực của bản thân - TNEX">
            <a:extLst>
              <a:ext uri="{FF2B5EF4-FFF2-40B4-BE49-F238E27FC236}">
                <a16:creationId xmlns:a16="http://schemas.microsoft.com/office/drawing/2014/main" id="{E6B175A2-147F-E682-0EB1-8E2E1A169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434" y="941253"/>
            <a:ext cx="6686086" cy="376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5599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5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0990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842AB8-3C83-494A-B877-E58A687224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Action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E3A3D8A-296E-4FD8-8CE6-FE736210B92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16B3179-BCA2-4750-8FF8-854E1CBE9443}" type="datetime5">
              <a:rPr lang="en-US" smtClean="0"/>
              <a:t>23-Jul-23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20F9FFA-A9DC-4DF0-BD87-77834753444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663091" y="4767263"/>
            <a:ext cx="3931921" cy="274637"/>
          </a:xfrm>
        </p:spPr>
        <p:txBody>
          <a:bodyPr/>
          <a:lstStyle/>
          <a:p>
            <a:r>
              <a:rPr lang="en-US"/>
              <a:t>CRM Interns | STEM High school Internship Program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EF104F-966B-495F-92D8-7F74197D60C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7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0600D3-65C9-485A-AE39-9B6BD672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3. Feature Creation</a:t>
            </a:r>
            <a:endParaRPr lang="en-IN"/>
          </a:p>
        </p:txBody>
      </p:sp>
      <p:sp>
        <p:nvSpPr>
          <p:cNvPr id="3" name="Content Placeholder 8">
            <a:extLst>
              <a:ext uri="{FF2B5EF4-FFF2-40B4-BE49-F238E27FC236}">
                <a16:creationId xmlns:a16="http://schemas.microsoft.com/office/drawing/2014/main" id="{0541C789-3AA0-FABB-429F-BEDDED5C7D38}"/>
              </a:ext>
            </a:extLst>
          </p:cNvPr>
          <p:cNvSpPr txBox="1">
            <a:spLocks/>
          </p:cNvSpPr>
          <p:nvPr/>
        </p:nvSpPr>
        <p:spPr>
          <a:xfrm>
            <a:off x="173609" y="1049996"/>
            <a:ext cx="8145781" cy="3566159"/>
          </a:xfrm>
          <a:prstGeom prst="rect">
            <a:avLst/>
          </a:prstGeom>
        </p:spPr>
        <p:txBody>
          <a:bodyPr vert="horz" lIns="0" tIns="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1600" b="0" kern="120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169863" indent="-169863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00050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–"/>
              <a:defRPr sz="12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576263" indent="-1698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1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744538" indent="-1714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»"/>
              <a:defRPr sz="11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sz="1400"/>
              <a:t>Create a new variable called </a:t>
            </a:r>
            <a:r>
              <a:rPr lang="en-US" sz="1400">
                <a:solidFill>
                  <a:schemeClr val="tx2">
                    <a:lumMod val="75000"/>
                  </a:schemeClr>
                </a:solidFill>
              </a:rPr>
              <a:t>“Customer Retention Power” </a:t>
            </a:r>
            <a:r>
              <a:rPr lang="en-US" sz="1400">
                <a:solidFill>
                  <a:srgbClr val="090B05"/>
                </a:solidFill>
              </a:rPr>
              <a:t>based on number of customer have bought</a:t>
            </a:r>
          </a:p>
          <a:p>
            <a:pPr marL="228600" lvl="2" indent="0">
              <a:buNone/>
            </a:pPr>
            <a:endParaRPr lang="en-US" sz="1400">
              <a:solidFill>
                <a:srgbClr val="090B05"/>
              </a:solidFill>
            </a:endParaRPr>
          </a:p>
          <a:p>
            <a:pPr lvl="2"/>
            <a:r>
              <a:rPr lang="en-US" sz="1400">
                <a:solidFill>
                  <a:srgbClr val="090B05"/>
                </a:solidFill>
              </a:rPr>
              <a:t>Customer 1: buy 1-4 times</a:t>
            </a:r>
          </a:p>
          <a:p>
            <a:pPr lvl="2"/>
            <a:r>
              <a:rPr lang="en-US" sz="1400">
                <a:solidFill>
                  <a:srgbClr val="090B05"/>
                </a:solidFill>
              </a:rPr>
              <a:t>Customer 2: buy 4-15 times</a:t>
            </a:r>
          </a:p>
          <a:p>
            <a:pPr lvl="2"/>
            <a:r>
              <a:rPr lang="en-US" sz="1400">
                <a:solidFill>
                  <a:srgbClr val="090B05"/>
                </a:solidFill>
              </a:rPr>
              <a:t>Customer 3: buy &gt;15 times</a:t>
            </a:r>
          </a:p>
          <a:p>
            <a:pPr marL="228600" lvl="2" indent="0">
              <a:buFont typeface="Arial" panose="020B0604020202020204" pitchFamily="34" charset="0"/>
              <a:buNone/>
            </a:pPr>
            <a:endParaRPr lang="en-US" sz="1400">
              <a:solidFill>
                <a:srgbClr val="090B05"/>
              </a:solidFill>
            </a:endParaRPr>
          </a:p>
          <a:p>
            <a:pPr marL="228600" lvl="2" indent="0">
              <a:buFont typeface="Arial" panose="020B0604020202020204" pitchFamily="34" charset="0"/>
              <a:buNone/>
            </a:pPr>
            <a:endParaRPr lang="en-US" sz="1400"/>
          </a:p>
          <a:p>
            <a:pPr marL="228600" lvl="2" indent="0">
              <a:buFont typeface="Arial" panose="020B0604020202020204" pitchFamily="34" charset="0"/>
              <a:buNone/>
            </a:pPr>
            <a:endParaRPr lang="en-US" sz="1400"/>
          </a:p>
          <a:p>
            <a:pPr marL="228600" lvl="2" indent="0">
              <a:buFont typeface="Arial" panose="020B0604020202020204" pitchFamily="34" charset="0"/>
              <a:buNone/>
            </a:pPr>
            <a:endParaRPr lang="en-US" sz="1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A92482-1A1C-DEDD-A535-1A4222EA5C47}"/>
              </a:ext>
            </a:extLst>
          </p:cNvPr>
          <p:cNvSpPr txBox="1"/>
          <p:nvPr/>
        </p:nvSpPr>
        <p:spPr>
          <a:xfrm>
            <a:off x="1165922" y="1460921"/>
            <a:ext cx="6365589" cy="307777"/>
          </a:xfrm>
          <a:prstGeom prst="rect">
            <a:avLst/>
          </a:prstGeom>
          <a:noFill/>
          <a:ln>
            <a:solidFill>
              <a:srgbClr val="090B05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2">
                    <a:lumMod val="75000"/>
                  </a:schemeClr>
                </a:solidFill>
                <a:latin typeface="+mj-lt"/>
              </a:rPr>
              <a:t>Customer Retention Power </a:t>
            </a:r>
            <a:r>
              <a:rPr lang="en-US" sz="1400">
                <a:latin typeface="+mj-lt"/>
              </a:rPr>
              <a:t>= </a:t>
            </a:r>
            <a:r>
              <a:rPr lang="en-US" sz="1400">
                <a:solidFill>
                  <a:schemeClr val="accent3"/>
                </a:solidFill>
                <a:latin typeface="+mj-lt"/>
              </a:rPr>
              <a:t>Customer1</a:t>
            </a:r>
            <a:r>
              <a:rPr lang="en-US" sz="1400">
                <a:latin typeface="+mj-lt"/>
              </a:rPr>
              <a:t> * 1 + </a:t>
            </a:r>
            <a:r>
              <a:rPr lang="en-US" sz="1400">
                <a:solidFill>
                  <a:schemeClr val="accent3"/>
                </a:solidFill>
                <a:latin typeface="+mj-lt"/>
              </a:rPr>
              <a:t>Customer2</a:t>
            </a:r>
            <a:r>
              <a:rPr lang="en-US" sz="1400">
                <a:latin typeface="+mj-lt"/>
              </a:rPr>
              <a:t> * 2 + </a:t>
            </a:r>
            <a:r>
              <a:rPr lang="en-US" sz="1400">
                <a:solidFill>
                  <a:schemeClr val="accent3"/>
                </a:solidFill>
                <a:latin typeface="+mj-lt"/>
              </a:rPr>
              <a:t>Customer3</a:t>
            </a:r>
            <a:r>
              <a:rPr lang="en-US" sz="1400">
                <a:latin typeface="+mj-lt"/>
              </a:rPr>
              <a:t> * 15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6307239-EEE7-93DC-73D9-243145EE30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4527532"/>
              </p:ext>
            </p:extLst>
          </p:nvPr>
        </p:nvGraphicFramePr>
        <p:xfrm>
          <a:off x="4246499" y="2200191"/>
          <a:ext cx="3608871" cy="2415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786B187-981A-46E7-8150-043AF30B7D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897365"/>
              </p:ext>
            </p:extLst>
          </p:nvPr>
        </p:nvGraphicFramePr>
        <p:xfrm>
          <a:off x="721316" y="2561904"/>
          <a:ext cx="3850684" cy="24799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7409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" grpId="0"/>
      <p:bldP spid="3" grpId="1"/>
      <p:bldP spid="4" grpId="0" animBg="1"/>
      <p:bldP spid="4" grpId="1" animBg="1"/>
      <p:bldGraphic spid="10" grpId="0">
        <p:bldAsOne/>
      </p:bldGraphic>
      <p:bldGraphic spid="10" grpId="1">
        <p:bldAsOne/>
      </p:bldGraphic>
      <p:bldGraphic spid="11" grpId="0">
        <p:bldAsOne/>
      </p:bldGraphic>
      <p:bldGraphic spid="11" grpId="1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842AB8-3C83-494A-B877-E58A687224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Action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E3A3D8A-296E-4FD8-8CE6-FE736210B92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16B3179-BCA2-4750-8FF8-854E1CBE9443}" type="datetime5">
              <a:rPr lang="en-US" smtClean="0"/>
              <a:t>23-Jul-23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20F9FFA-A9DC-4DF0-BD87-77834753444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663091" y="4767263"/>
            <a:ext cx="3931921" cy="274637"/>
          </a:xfrm>
        </p:spPr>
        <p:txBody>
          <a:bodyPr/>
          <a:lstStyle/>
          <a:p>
            <a:r>
              <a:rPr lang="en-US"/>
              <a:t>CRM Interns | STEM High school Internship Program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EF104F-966B-495F-92D8-7F74197D60C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8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0600D3-65C9-485A-AE39-9B6BD672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EDA (Exploratory Data Analysis)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6307239-EEE7-93DC-73D9-243145EE30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5169941"/>
              </p:ext>
            </p:extLst>
          </p:nvPr>
        </p:nvGraphicFramePr>
        <p:xfrm>
          <a:off x="2135975" y="2213980"/>
          <a:ext cx="3608871" cy="2415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" name="Picture 4">
            <a:extLst>
              <a:ext uri="{FF2B5EF4-FFF2-40B4-BE49-F238E27FC236}">
                <a16:creationId xmlns:a16="http://schemas.microsoft.com/office/drawing/2014/main" id="{3F967322-7029-CA00-3F7F-1B028AF68E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069" y="1248804"/>
            <a:ext cx="8753861" cy="3086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10896D7-120A-289A-EC2F-3FB75EE33F37}"/>
              </a:ext>
            </a:extLst>
          </p:cNvPr>
          <p:cNvSpPr txBox="1"/>
          <p:nvPr/>
        </p:nvSpPr>
        <p:spPr>
          <a:xfrm>
            <a:off x="6300831" y="4435406"/>
            <a:ext cx="24613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>
                <a:latin typeface="+mj-lt"/>
              </a:rPr>
              <a:t>* </a:t>
            </a:r>
            <a:r>
              <a:rPr lang="en-US" sz="1200" err="1">
                <a:latin typeface="+mj-lt"/>
              </a:rPr>
              <a:t>SumDay</a:t>
            </a:r>
            <a:r>
              <a:rPr lang="en-US" sz="1200">
                <a:latin typeface="+mj-lt"/>
              </a:rPr>
              <a:t> – Sum of sales in a day</a:t>
            </a:r>
          </a:p>
        </p:txBody>
      </p:sp>
    </p:spTree>
    <p:extLst>
      <p:ext uri="{BB962C8B-B14F-4D97-AF65-F5344CB8AC3E}">
        <p14:creationId xmlns:p14="http://schemas.microsoft.com/office/powerpoint/2010/main" val="179043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10" grpId="0">
        <p:bldAsOne/>
      </p:bldGraphic>
      <p:bldGraphic spid="10" grpId="1">
        <p:bldAsOne/>
      </p:bldGraphic>
      <p:bldP spid="17" grpId="0"/>
      <p:bldP spid="1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842AB8-3C83-494A-B877-E58A687224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Action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E3A3D8A-296E-4FD8-8CE6-FE736210B92D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316B3179-BCA2-4750-8FF8-854E1CBE9443}" type="datetime5">
              <a:rPr lang="en-US" smtClean="0"/>
              <a:t>23-Jul-23</a:t>
            </a:fld>
            <a:endParaRPr lang="en-IN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20F9FFA-A9DC-4DF0-BD87-77834753444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663091" y="4767263"/>
            <a:ext cx="3931921" cy="274637"/>
          </a:xfrm>
        </p:spPr>
        <p:txBody>
          <a:bodyPr/>
          <a:lstStyle/>
          <a:p>
            <a:r>
              <a:rPr lang="en-US"/>
              <a:t>CRM Interns | STEM High school Internship Program 2023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EF104F-966B-495F-92D8-7F74197D60C8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>
              <a:defRPr/>
            </a:pPr>
            <a:r>
              <a:rPr lang="en-IN"/>
              <a:t>|    </a:t>
            </a:r>
            <a:fld id="{7B2119CD-3B2D-4CEB-B404-D2E3F8CD6D69}" type="slidenum">
              <a:rPr lang="en-IN" smtClean="0"/>
              <a:pPr>
                <a:defRPr/>
              </a:pPr>
              <a:t>9</a:t>
            </a:fld>
            <a:endParaRPr lang="en-IN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60600D3-65C9-485A-AE39-9B6BD672F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4. EDA (Exploratory Data Analysis)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6307239-EEE7-93DC-73D9-243145EE301E}"/>
              </a:ext>
            </a:extLst>
          </p:cNvPr>
          <p:cNvGraphicFramePr/>
          <p:nvPr/>
        </p:nvGraphicFramePr>
        <p:xfrm>
          <a:off x="2135975" y="2213980"/>
          <a:ext cx="3608871" cy="24159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3" name="Picture 12" descr="A graph of colored bars&#10;&#10;Description automatically generated">
            <a:extLst>
              <a:ext uri="{FF2B5EF4-FFF2-40B4-BE49-F238E27FC236}">
                <a16:creationId xmlns:a16="http://schemas.microsoft.com/office/drawing/2014/main" id="{04E7026D-433A-3D14-0EDA-640BD1FE790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88" y="925000"/>
            <a:ext cx="2885646" cy="2056678"/>
          </a:xfrm>
          <a:prstGeom prst="rect">
            <a:avLst/>
          </a:prstGeom>
        </p:spPr>
      </p:pic>
      <p:pic>
        <p:nvPicPr>
          <p:cNvPr id="15" name="Picture 14" descr="A chart with different colored squares&#10;&#10;Description automatically generated">
            <a:extLst>
              <a:ext uri="{FF2B5EF4-FFF2-40B4-BE49-F238E27FC236}">
                <a16:creationId xmlns:a16="http://schemas.microsoft.com/office/drawing/2014/main" id="{1FBDA08F-5ACD-613C-C8A4-DD5A53CF7B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880" y="888380"/>
            <a:ext cx="3036915" cy="2165038"/>
          </a:xfrm>
          <a:prstGeom prst="rect">
            <a:avLst/>
          </a:prstGeom>
        </p:spPr>
      </p:pic>
      <p:pic>
        <p:nvPicPr>
          <p:cNvPr id="16" name="Picture 15" descr="A graph of different colored rectangular objects&#10;&#10;Description automatically generated">
            <a:extLst>
              <a:ext uri="{FF2B5EF4-FFF2-40B4-BE49-F238E27FC236}">
                <a16:creationId xmlns:a16="http://schemas.microsoft.com/office/drawing/2014/main" id="{C5E71074-575E-F61B-BFCC-8DE8FD7FCB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654" y="2867216"/>
            <a:ext cx="2818864" cy="19855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C7C940-DABB-85F3-A321-290917D0E98A}"/>
              </a:ext>
            </a:extLst>
          </p:cNvPr>
          <p:cNvSpPr txBox="1"/>
          <p:nvPr/>
        </p:nvSpPr>
        <p:spPr>
          <a:xfrm>
            <a:off x="6788327" y="4532989"/>
            <a:ext cx="21854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>
                <a:latin typeface="+mj-lt"/>
              </a:rPr>
              <a:t>* 0 – Monday; 6 - Sunday</a:t>
            </a:r>
          </a:p>
        </p:txBody>
      </p:sp>
    </p:spTree>
    <p:extLst>
      <p:ext uri="{BB962C8B-B14F-4D97-AF65-F5344CB8AC3E}">
        <p14:creationId xmlns:p14="http://schemas.microsoft.com/office/powerpoint/2010/main" val="55742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Graphic spid="10" grpId="0">
        <p:bldAsOne/>
      </p:bldGraphic>
      <p:bldGraphic spid="10" grpId="1">
        <p:bldAsOne/>
      </p:bldGraphic>
      <p:bldP spid="3" grpId="0"/>
      <p:bldP spid="3" grpId="1"/>
    </p:bldLst>
  </p:timing>
</p:sld>
</file>

<file path=ppt/theme/theme1.xml><?xml version="1.0" encoding="utf-8"?>
<a:theme xmlns:a="http://schemas.openxmlformats.org/drawingml/2006/main" name="PPT Blue-Green_Dec 2020">
  <a:themeElements>
    <a:clrScheme name="Abbott brand colors-Blue-Green opt 3 new">
      <a:dk1>
        <a:srgbClr val="FFFFFF"/>
      </a:dk1>
      <a:lt1>
        <a:srgbClr val="FFFFFF"/>
      </a:lt1>
      <a:dk2>
        <a:srgbClr val="004F71"/>
      </a:dk2>
      <a:lt2>
        <a:srgbClr val="D9D9D6"/>
      </a:lt2>
      <a:accent1>
        <a:srgbClr val="009CDE"/>
      </a:accent1>
      <a:accent2>
        <a:srgbClr val="FFD100"/>
      </a:accent2>
      <a:accent3>
        <a:srgbClr val="7CCC6C"/>
      </a:accent3>
      <a:accent4>
        <a:srgbClr val="AA0061"/>
      </a:accent4>
      <a:accent5>
        <a:srgbClr val="64CCC9"/>
      </a:accent5>
      <a:accent6>
        <a:srgbClr val="470A68"/>
      </a:accent6>
      <a:hlink>
        <a:srgbClr val="009CDE"/>
      </a:hlink>
      <a:folHlink>
        <a:srgbClr val="63666A"/>
      </a:folHlink>
    </a:clrScheme>
    <a:fontScheme name="Abbott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16x9_Dec_2020_ABT_Alt_Gradient_Blue-Green.potx" id="{BA77F7DA-638E-4660-86EF-6734E332DAA9}" vid="{03001F0E-979A-40ED-843B-F2C64CD092DD}"/>
    </a:ext>
  </a:extLst>
</a:theme>
</file>

<file path=ppt/theme/theme2.xml><?xml version="1.0" encoding="utf-8"?>
<a:theme xmlns:a="http://schemas.openxmlformats.org/drawingml/2006/main" name="PPT Basic White_Dec 2020">
  <a:themeElements>
    <a:clrScheme name="Abbott Brand Colors">
      <a:dk1>
        <a:srgbClr val="000000"/>
      </a:dk1>
      <a:lt1>
        <a:sysClr val="window" lastClr="FFFFFF"/>
      </a:lt1>
      <a:dk2>
        <a:srgbClr val="E4002B"/>
      </a:dk2>
      <a:lt2>
        <a:srgbClr val="D9D9D6"/>
      </a:lt2>
      <a:accent1>
        <a:srgbClr val="004F71"/>
      </a:accent1>
      <a:accent2>
        <a:srgbClr val="64CCC9"/>
      </a:accent2>
      <a:accent3>
        <a:srgbClr val="009CDE"/>
      </a:accent3>
      <a:accent4>
        <a:srgbClr val="FFD100"/>
      </a:accent4>
      <a:accent5>
        <a:srgbClr val="470A68"/>
      </a:accent5>
      <a:accent6>
        <a:srgbClr val="00B140"/>
      </a:accent6>
      <a:hlink>
        <a:srgbClr val="009CDE"/>
      </a:hlink>
      <a:folHlink>
        <a:srgbClr val="63666A"/>
      </a:folHlink>
    </a:clrScheme>
    <a:fontScheme name="Abbott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T_16x9_Dec_2020_ABT_Alt_Gradient_Blue-Green.potx" id="{BA77F7DA-638E-4660-86EF-6734E332DAA9}" vid="{E13F25F2-58D8-4C79-98D5-2F7C1DB7C7C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PPT_16x9_Dec_2020_ABT_Alt_Gradient_Blue-Green</Template>
  <Application>Microsoft Office PowerPoint</Application>
  <PresentationFormat>On-screen Show (16:9)</PresentationFormat>
  <Slides>17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PPT Blue-Green_Dec 2020</vt:lpstr>
      <vt:lpstr>PPT Basic White_Dec 2020</vt:lpstr>
      <vt:lpstr>Sales prediction on D2C ZALO</vt:lpstr>
      <vt:lpstr>Professional work</vt:lpstr>
      <vt:lpstr>1. Data Pre-processing</vt:lpstr>
      <vt:lpstr>1. Data Pre-processing</vt:lpstr>
      <vt:lpstr>PowerPoint Presentation</vt:lpstr>
      <vt:lpstr>PowerPoint Presentation</vt:lpstr>
      <vt:lpstr>3. Feature Creation</vt:lpstr>
      <vt:lpstr>4. EDA (Exploratory Data Analysis)</vt:lpstr>
      <vt:lpstr>4. EDA (Exploratory Data Analysis)</vt:lpstr>
      <vt:lpstr>5. Models</vt:lpstr>
      <vt:lpstr>PowerPoint Presentation</vt:lpstr>
      <vt:lpstr>5. Models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Nguyen, Nhat Quynh Huong</dc:creator>
  <cp:revision>1</cp:revision>
  <cp:lastPrinted>2015-05-11T20:24:53Z</cp:lastPrinted>
  <dcterms:created xsi:type="dcterms:W3CDTF">2023-07-18T04:38:56Z</dcterms:created>
  <dcterms:modified xsi:type="dcterms:W3CDTF">2023-07-24T04:38:21Z</dcterms:modified>
</cp:coreProperties>
</file>